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49" r:id="rId4"/>
    <p:sldId id="450" r:id="rId5"/>
    <p:sldId id="451" r:id="rId6"/>
    <p:sldId id="453" r:id="rId7"/>
    <p:sldId id="45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49"/>
            <p14:sldId id="450"/>
            <p14:sldId id="451"/>
            <p14:sldId id="453"/>
            <p14:sldId id="4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61" d="100"/>
          <a:sy n="61" d="100"/>
        </p:scale>
        <p:origin x="70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6766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Grossister</a:t>
            </a: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Grossister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Oppsett produktimport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Grossist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Rabatt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Produkter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Produktoverføring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07000"/>
              </a:lnSpc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Legge inn i Oppsett produktimport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Legg til Leverandør i Økonomisystem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Legg inn informasjon på grossisten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kobling for </a:t>
            </a:r>
            <a:r>
              <a:rPr lang="nb-N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prisfil</a:t>
            </a: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rabattavtale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 Import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</a:t>
            </a:r>
            <a:r>
              <a:rPr lang="nb-N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Mva</a:t>
            </a: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sats og </a:t>
            </a:r>
            <a:r>
              <a:rPr lang="nb-NO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Hovedbokskonto</a:t>
            </a: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på produkter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Overfør produkter til SpeedyCraft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3 del 1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0607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670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Oppsett produktimport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515956"/>
            <a:ext cx="581166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Fyll inn opplysningene (Det er ingen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hovedbokskonto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innkjøp fritt, i kurset legger vi derfor inn vanlig varekjøpskonto).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30E54FB-F328-48BC-A8F1-8579470A4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838405"/>
              </p:ext>
            </p:extLst>
          </p:nvPr>
        </p:nvGraphicFramePr>
        <p:xfrm>
          <a:off x="1861458" y="2951956"/>
          <a:ext cx="9945695" cy="2856434"/>
        </p:xfrm>
        <a:graphic>
          <a:graphicData uri="http://schemas.openxmlformats.org/drawingml/2006/table">
            <a:tbl>
              <a:tblPr/>
              <a:tblGrid>
                <a:gridCol w="136412">
                  <a:extLst>
                    <a:ext uri="{9D8B030D-6E8A-4147-A177-3AD203B41FA5}">
                      <a16:colId xmlns:a16="http://schemas.microsoft.com/office/drawing/2014/main" val="1676499395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842355769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155561552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95523586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3177502198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3103980670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606860610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2199659278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2470996864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2016933959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375077384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2965366955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1732216681"/>
                    </a:ext>
                  </a:extLst>
                </a:gridCol>
                <a:gridCol w="744067">
                  <a:extLst>
                    <a:ext uri="{9D8B030D-6E8A-4147-A177-3AD203B41FA5}">
                      <a16:colId xmlns:a16="http://schemas.microsoft.com/office/drawing/2014/main" val="1367301378"/>
                    </a:ext>
                  </a:extLst>
                </a:gridCol>
                <a:gridCol w="136412">
                  <a:extLst>
                    <a:ext uri="{9D8B030D-6E8A-4147-A177-3AD203B41FA5}">
                      <a16:colId xmlns:a16="http://schemas.microsoft.com/office/drawing/2014/main" val="501553800"/>
                    </a:ext>
                  </a:extLst>
                </a:gridCol>
              </a:tblGrid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637174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05151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52956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481555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062658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20755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57861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620626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82554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19990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304920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945375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60870"/>
                  </a:ext>
                </a:extLst>
              </a:tr>
              <a:tr h="20403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04102"/>
                  </a:ext>
                </a:extLst>
              </a:tr>
            </a:tbl>
          </a:graphicData>
        </a:graphic>
      </p:graphicFrame>
      <p:pic>
        <p:nvPicPr>
          <p:cNvPr id="19" name="Bilde 18">
            <a:extLst>
              <a:ext uri="{FF2B5EF4-FFF2-40B4-BE49-F238E27FC236}">
                <a16:creationId xmlns:a16="http://schemas.microsoft.com/office/drawing/2014/main" id="{DD51D353-F302-40DF-BFE5-D6E9A65533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1883" y="3132274"/>
            <a:ext cx="9721886" cy="257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336780" y="1418476"/>
            <a:ext cx="10125259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trenger en leverandør til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Grossis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oppsett.</a:t>
            </a:r>
            <a:b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Solar Norge AS som leverandør i økonomisystemet.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Både POG og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fyller ut leverandør informasjonen når en legger inn org.nr. 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org.nr 980672891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416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leverandør i økonomisystem.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BA6A013-0518-4088-B96A-0996C2C8C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999" y="2721892"/>
            <a:ext cx="4960444" cy="3795590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9D02B800-A801-495C-A417-C724015BA5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9526" y="2702484"/>
            <a:ext cx="3966870" cy="3795590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D0021168-9843-47D2-BFE2-264E4273163A}"/>
              </a:ext>
            </a:extLst>
          </p:cNvPr>
          <p:cNvSpPr/>
          <p:nvPr/>
        </p:nvSpPr>
        <p:spPr>
          <a:xfrm>
            <a:off x="7094764" y="3214703"/>
            <a:ext cx="2065565" cy="2959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E1DFFFB-BC40-4A89-8BD4-618190E15EAB}"/>
              </a:ext>
            </a:extLst>
          </p:cNvPr>
          <p:cNvSpPr/>
          <p:nvPr/>
        </p:nvSpPr>
        <p:spPr>
          <a:xfrm>
            <a:off x="2785310" y="4569635"/>
            <a:ext cx="2065565" cy="2959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691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4389208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Velg Fagområde «Standard»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Velg Leverandør «Solar Norge AS»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Velg «Kostpris»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51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Grossist - Informasjon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2603B66-841B-4DEB-B803-9B1131871D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295" y="1249661"/>
            <a:ext cx="4676799" cy="442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9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30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Grossist – Fil Import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43298724-D7F5-4575-8D0B-143D3D039FAE}"/>
              </a:ext>
            </a:extLst>
          </p:cNvPr>
          <p:cNvSpPr txBox="1"/>
          <p:nvPr/>
        </p:nvSpPr>
        <p:spPr>
          <a:xfrm>
            <a:off x="18044" y="1583558"/>
            <a:ext cx="2633327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kobling for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prisfil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rabattavtale</a:t>
            </a: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(Må lagres før import kan utføres).</a:t>
            </a: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23C62870-6DCC-4E19-B964-6D8C401F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784735"/>
              </p:ext>
            </p:extLst>
          </p:nvPr>
        </p:nvGraphicFramePr>
        <p:xfrm>
          <a:off x="2901147" y="1753164"/>
          <a:ext cx="9055099" cy="2979420"/>
        </p:xfrm>
        <a:graphic>
          <a:graphicData uri="http://schemas.openxmlformats.org/drawingml/2006/table">
            <a:tbl>
              <a:tblPr/>
              <a:tblGrid>
                <a:gridCol w="139651">
                  <a:extLst>
                    <a:ext uri="{9D8B030D-6E8A-4147-A177-3AD203B41FA5}">
                      <a16:colId xmlns:a16="http://schemas.microsoft.com/office/drawing/2014/main" val="1653063291"/>
                    </a:ext>
                  </a:extLst>
                </a:gridCol>
                <a:gridCol w="1513944">
                  <a:extLst>
                    <a:ext uri="{9D8B030D-6E8A-4147-A177-3AD203B41FA5}">
                      <a16:colId xmlns:a16="http://schemas.microsoft.com/office/drawing/2014/main" val="3420544129"/>
                    </a:ext>
                  </a:extLst>
                </a:gridCol>
                <a:gridCol w="863297">
                  <a:extLst>
                    <a:ext uri="{9D8B030D-6E8A-4147-A177-3AD203B41FA5}">
                      <a16:colId xmlns:a16="http://schemas.microsoft.com/office/drawing/2014/main" val="2595626052"/>
                    </a:ext>
                  </a:extLst>
                </a:gridCol>
                <a:gridCol w="3338929">
                  <a:extLst>
                    <a:ext uri="{9D8B030D-6E8A-4147-A177-3AD203B41FA5}">
                      <a16:colId xmlns:a16="http://schemas.microsoft.com/office/drawing/2014/main" val="1271201998"/>
                    </a:ext>
                  </a:extLst>
                </a:gridCol>
                <a:gridCol w="3059627">
                  <a:extLst>
                    <a:ext uri="{9D8B030D-6E8A-4147-A177-3AD203B41FA5}">
                      <a16:colId xmlns:a16="http://schemas.microsoft.com/office/drawing/2014/main" val="900394829"/>
                    </a:ext>
                  </a:extLst>
                </a:gridCol>
                <a:gridCol w="139651">
                  <a:extLst>
                    <a:ext uri="{9D8B030D-6E8A-4147-A177-3AD203B41FA5}">
                      <a16:colId xmlns:a16="http://schemas.microsoft.com/office/drawing/2014/main" val="853538062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1270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Felt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Kolonne1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Prisfil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Rabattavtale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7659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FTP server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sfs-eu-west-1.docevent.io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sfs-eu-west-1.docevent.io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3691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Brukernavn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j333uwri/contracting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j333uwri/contracting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5726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Passord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99TKR!-_=19ftpgreier!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99TKR!-_=19ftpgreier!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4225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Serverkatalog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Solar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Solar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24335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Filtype import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Prisfil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Rabattavtale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10342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Importformat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Nelfo4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Nelfo4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27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Importer fil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Varer.TXT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Rabatt.TXT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56112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99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24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30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Grossist – Fil Import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864728A9-C897-44B8-A287-34E3C4B02B7E}"/>
              </a:ext>
            </a:extLst>
          </p:cNvPr>
          <p:cNvSpPr txBox="1"/>
          <p:nvPr/>
        </p:nvSpPr>
        <p:spPr>
          <a:xfrm>
            <a:off x="34405" y="1614971"/>
            <a:ext cx="2962426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Importer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prisfil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(Det vises to filer, velg den øverste.)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4B2170E7-DB67-4D69-BC40-F10EB7EF8BC6}"/>
              </a:ext>
            </a:extLst>
          </p:cNvPr>
          <p:cNvSpPr txBox="1"/>
          <p:nvPr/>
        </p:nvSpPr>
        <p:spPr>
          <a:xfrm>
            <a:off x="34405" y="4004554"/>
            <a:ext cx="296242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Importer rabattavtale</a:t>
            </a:r>
          </a:p>
        </p:txBody>
      </p:sp>
      <p:pic>
        <p:nvPicPr>
          <p:cNvPr id="26" name="Bilde 25">
            <a:extLst>
              <a:ext uri="{FF2B5EF4-FFF2-40B4-BE49-F238E27FC236}">
                <a16:creationId xmlns:a16="http://schemas.microsoft.com/office/drawing/2014/main" id="{9561CE70-EA12-484A-BA4A-7A8731580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1175" y="1368192"/>
            <a:ext cx="6989278" cy="21332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4A71E67F-BD10-46D4-9E23-1C50B6C755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8329" y="3983059"/>
            <a:ext cx="6989277" cy="21939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504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8533" y="4936563"/>
            <a:ext cx="397188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Overfør CW Solar til SpeedyCraft.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386807" y="4618887"/>
            <a:ext cx="2139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Produktoverføring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A0045A29-9D71-455E-8C38-A92E5571F30A}"/>
              </a:ext>
            </a:extLst>
          </p:cNvPr>
          <p:cNvSpPr txBox="1"/>
          <p:nvPr/>
        </p:nvSpPr>
        <p:spPr>
          <a:xfrm>
            <a:off x="-3050" y="1307037"/>
            <a:ext cx="1989506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Mva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sats og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Hovedbokskonto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på disse to produktene.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4BFF718C-7B66-478C-B20D-804CD6E014EE}"/>
              </a:ext>
            </a:extLst>
          </p:cNvPr>
          <p:cNvSpPr txBox="1"/>
          <p:nvPr/>
        </p:nvSpPr>
        <p:spPr>
          <a:xfrm>
            <a:off x="403279" y="1000023"/>
            <a:ext cx="1033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Tabell 25">
            <a:extLst>
              <a:ext uri="{FF2B5EF4-FFF2-40B4-BE49-F238E27FC236}">
                <a16:creationId xmlns:a16="http://schemas.microsoft.com/office/drawing/2014/main" id="{133748AB-E6B6-471E-B7F0-82989599C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80761"/>
              </p:ext>
            </p:extLst>
          </p:nvPr>
        </p:nvGraphicFramePr>
        <p:xfrm>
          <a:off x="2396359" y="1200079"/>
          <a:ext cx="9591457" cy="3467100"/>
        </p:xfrm>
        <a:graphic>
          <a:graphicData uri="http://schemas.openxmlformats.org/drawingml/2006/table">
            <a:tbl>
              <a:tblPr/>
              <a:tblGrid>
                <a:gridCol w="152355">
                  <a:extLst>
                    <a:ext uri="{9D8B030D-6E8A-4147-A177-3AD203B41FA5}">
                      <a16:colId xmlns:a16="http://schemas.microsoft.com/office/drawing/2014/main" val="1920502422"/>
                    </a:ext>
                  </a:extLst>
                </a:gridCol>
                <a:gridCol w="2044307">
                  <a:extLst>
                    <a:ext uri="{9D8B030D-6E8A-4147-A177-3AD203B41FA5}">
                      <a16:colId xmlns:a16="http://schemas.microsoft.com/office/drawing/2014/main" val="3330973232"/>
                    </a:ext>
                  </a:extLst>
                </a:gridCol>
                <a:gridCol w="3388544">
                  <a:extLst>
                    <a:ext uri="{9D8B030D-6E8A-4147-A177-3AD203B41FA5}">
                      <a16:colId xmlns:a16="http://schemas.microsoft.com/office/drawing/2014/main" val="3130264992"/>
                    </a:ext>
                  </a:extLst>
                </a:gridCol>
                <a:gridCol w="3853896">
                  <a:extLst>
                    <a:ext uri="{9D8B030D-6E8A-4147-A177-3AD203B41FA5}">
                      <a16:colId xmlns:a16="http://schemas.microsoft.com/office/drawing/2014/main" val="4002134492"/>
                    </a:ext>
                  </a:extLst>
                </a:gridCol>
                <a:gridCol w="152355">
                  <a:extLst>
                    <a:ext uri="{9D8B030D-6E8A-4147-A177-3AD203B41FA5}">
                      <a16:colId xmlns:a16="http://schemas.microsoft.com/office/drawing/2014/main" val="93893008"/>
                    </a:ext>
                  </a:extLst>
                </a:gridCol>
              </a:tblGrid>
              <a:tr h="12899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374583"/>
                  </a:ext>
                </a:extLst>
              </a:tr>
              <a:tr h="51000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 </a:t>
                      </a:r>
                      <a:b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Diversevare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10020 </a:t>
                      </a:r>
                      <a:b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Diversevare fra inngående faktura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018426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ctr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Prosjektko</a:t>
                      </a:r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int</a:t>
                      </a:r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7350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ctr"/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Prosjektko</a:t>
                      </a:r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kost</a:t>
                      </a:r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683204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357501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Mva</a:t>
                      </a:r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Utgående </a:t>
                      </a:r>
                      <a:r>
                        <a:rPr lang="nb-NO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mva</a:t>
                      </a:r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høy sats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Utgående mva høy sats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81155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Hovedbok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50907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 pliktig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46826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 fritt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514622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Kjøp pliktig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77320"/>
                  </a:ext>
                </a:extLst>
              </a:tr>
              <a:tr h="2066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Kjøp fritt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782683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18105"/>
                  </a:ext>
                </a:extLst>
              </a:tr>
            </a:tbl>
          </a:graphicData>
        </a:graphic>
      </p:graphicFrame>
      <p:graphicFrame>
        <p:nvGraphicFramePr>
          <p:cNvPr id="27" name="Tabell 26">
            <a:extLst>
              <a:ext uri="{FF2B5EF4-FFF2-40B4-BE49-F238E27FC236}">
                <a16:creationId xmlns:a16="http://schemas.microsoft.com/office/drawing/2014/main" id="{B4FCF17C-523C-45EA-88BB-9ECC0E9A7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75897"/>
              </p:ext>
            </p:extLst>
          </p:nvPr>
        </p:nvGraphicFramePr>
        <p:xfrm>
          <a:off x="403279" y="5523218"/>
          <a:ext cx="10515601" cy="1157664"/>
        </p:xfrm>
        <a:graphic>
          <a:graphicData uri="http://schemas.openxmlformats.org/drawingml/2006/table">
            <a:tbl>
              <a:tblPr/>
              <a:tblGrid>
                <a:gridCol w="130298">
                  <a:extLst>
                    <a:ext uri="{9D8B030D-6E8A-4147-A177-3AD203B41FA5}">
                      <a16:colId xmlns:a16="http://schemas.microsoft.com/office/drawing/2014/main" val="1403661311"/>
                    </a:ext>
                  </a:extLst>
                </a:gridCol>
                <a:gridCol w="2049224">
                  <a:extLst>
                    <a:ext uri="{9D8B030D-6E8A-4147-A177-3AD203B41FA5}">
                      <a16:colId xmlns:a16="http://schemas.microsoft.com/office/drawing/2014/main" val="3923245616"/>
                    </a:ext>
                  </a:extLst>
                </a:gridCol>
                <a:gridCol w="2049224">
                  <a:extLst>
                    <a:ext uri="{9D8B030D-6E8A-4147-A177-3AD203B41FA5}">
                      <a16:colId xmlns:a16="http://schemas.microsoft.com/office/drawing/2014/main" val="567147749"/>
                    </a:ext>
                  </a:extLst>
                </a:gridCol>
                <a:gridCol w="1874507">
                  <a:extLst>
                    <a:ext uri="{9D8B030D-6E8A-4147-A177-3AD203B41FA5}">
                      <a16:colId xmlns:a16="http://schemas.microsoft.com/office/drawing/2014/main" val="2456789267"/>
                    </a:ext>
                  </a:extLst>
                </a:gridCol>
                <a:gridCol w="2336471">
                  <a:extLst>
                    <a:ext uri="{9D8B030D-6E8A-4147-A177-3AD203B41FA5}">
                      <a16:colId xmlns:a16="http://schemas.microsoft.com/office/drawing/2014/main" val="1890307409"/>
                    </a:ext>
                  </a:extLst>
                </a:gridCol>
                <a:gridCol w="1945579">
                  <a:extLst>
                    <a:ext uri="{9D8B030D-6E8A-4147-A177-3AD203B41FA5}">
                      <a16:colId xmlns:a16="http://schemas.microsoft.com/office/drawing/2014/main" val="492404393"/>
                    </a:ext>
                  </a:extLst>
                </a:gridCol>
                <a:gridCol w="130298">
                  <a:extLst>
                    <a:ext uri="{9D8B030D-6E8A-4147-A177-3AD203B41FA5}">
                      <a16:colId xmlns:a16="http://schemas.microsoft.com/office/drawing/2014/main" val="365907580"/>
                    </a:ext>
                  </a:extLst>
                </a:gridCol>
              </a:tblGrid>
              <a:tr h="165381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0023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0023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0046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345736"/>
                  </a:ext>
                </a:extLst>
              </a:tr>
              <a:tr h="27563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Grossist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Eksternt system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 produktnr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 produktnr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61634"/>
                  </a:ext>
                </a:extLst>
              </a:tr>
              <a:tr h="27563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Egendefinerte varer</a:t>
                      </a:r>
                    </a:p>
                  </a:txBody>
                  <a:tcPr marL="80023" marR="8891" marT="88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speedy-craft--v2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10020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Overføret 15.02.22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22500"/>
                  </a:ext>
                </a:extLst>
              </a:tr>
              <a:tr h="27563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Solar</a:t>
                      </a:r>
                    </a:p>
                  </a:txBody>
                  <a:tcPr marL="80023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speedy-craft--v2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ååååååååååååååååååå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Overføret 15.02.22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31554"/>
                  </a:ext>
                </a:extLst>
              </a:tr>
              <a:tr h="165381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0023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0023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0046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91" marR="8891" marT="8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040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91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35622</TotalTime>
  <Words>601</Words>
  <Application>Microsoft Office PowerPoint</Application>
  <PresentationFormat>Widescreen</PresentationFormat>
  <Paragraphs>267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38</cp:revision>
  <dcterms:created xsi:type="dcterms:W3CDTF">2021-08-03T13:31:16Z</dcterms:created>
  <dcterms:modified xsi:type="dcterms:W3CDTF">2022-02-16T08:53:28Z</dcterms:modified>
</cp:coreProperties>
</file>