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" r:id="rId2"/>
    <p:sldId id="447" r:id="rId3"/>
    <p:sldId id="446" r:id="rId4"/>
    <p:sldId id="445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323D653-8838-47FE-8E9A-A307C4E1169D}">
          <p14:sldIdLst/>
        </p14:section>
        <p14:section name="Inndeling uten navn" id="{1C5B5C58-B663-4EDE-AF7D-E886AE67BB1C}">
          <p14:sldIdLst>
            <p14:sldId id="440"/>
            <p14:sldId id="447"/>
            <p14:sldId id="446"/>
            <p14:sldId id="4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807" autoAdjust="0"/>
  </p:normalViewPr>
  <p:slideViewPr>
    <p:cSldViewPr snapToGrid="0">
      <p:cViewPr varScale="1">
        <p:scale>
          <a:sx n="117" d="100"/>
          <a:sy n="117" d="100"/>
        </p:scale>
        <p:origin x="10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6A3AC-379E-49BB-B8C2-38B0C2C4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FBD264-78D5-4F57-816A-11AA7EFB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49EC4E-0A04-4E78-A88B-3E04FE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7B9-8877-464E-8007-32DE4C8371F5}" type="datetimeFigureOut">
              <a:rPr lang="nb-NO" smtClean="0"/>
              <a:t>13.02.2022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DA1005-EE0D-4EBE-A049-9799403F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9D20E-6310-400C-8AE5-D701F71E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30D09E-19D4-4344-ADD1-D1D9D8BB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7E00A7-411C-4568-A456-41F2A52A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9B4AC7-9949-4768-8AAF-B8ED41374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7B9-8877-464E-8007-32DE4C8371F5}" type="datetimeFigureOut">
              <a:rPr lang="nb-NO" smtClean="0"/>
              <a:t>13.02.2022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50690B-091E-47D2-8F72-6E06047AA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7FF11A-3A0E-4C29-BB12-990098195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60DE-2ADD-4510-9D5D-F4161FC93A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3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59245" y="807459"/>
            <a:ext cx="8919441" cy="558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Gjennomgang av økonomi- og lønnssystem.</a:t>
            </a:r>
          </a:p>
          <a:p>
            <a:pPr lvl="1">
              <a:lnSpc>
                <a:spcPct val="107000"/>
              </a:lnSpc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Hentes fra økonomi/lønnssystem.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Kontoplan 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Lønnsarter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Ansatte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Avdeling</a:t>
            </a:r>
          </a:p>
          <a:p>
            <a:pPr lvl="2">
              <a:lnSpc>
                <a:spcPct val="107000"/>
              </a:lnSpc>
            </a:pPr>
            <a:endParaRPr lang="nb-NO" sz="8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Synkronisering og overføring i drift.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Inngående faktura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Utgående faktura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Import av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lønnsgrunlag</a:t>
            </a: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Spørsmål og tilbakemeldinger som kan gjøre oppsett enklere.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Spørsmål rundt oppsett i økonomi/lønnssystem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Ideer om hva som kunne gjøres for å gjøre oppsett enklere rundt en nyinstallasjon.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nb-NO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Oppgaver</a:t>
            </a:r>
            <a:endParaRPr kumimoji="0" lang="nb-NO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kontoer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avdelinger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lønnsarter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Opprette ansatte</a:t>
            </a:r>
          </a:p>
          <a:p>
            <a:pPr marL="2571750" lvl="5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03736" y="294896"/>
            <a:ext cx="1431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Kursdag 1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77604" y="2011144"/>
            <a:ext cx="4389208" cy="2087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tre kontoer i økonomisystemet.</a:t>
            </a: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Dere har mer kunnskap om økonomi systemet. Vi tar bare her inn det vi har behov for i Contracting. Valg av konto er bare gjort for at vi skal være innenfor riktig gruppe i hovedboken.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11900" y="986268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DDEEF496-62F5-4BCD-ADEE-CC7C4A4E4825}"/>
              </a:ext>
            </a:extLst>
          </p:cNvPr>
          <p:cNvGraphicFramePr>
            <a:graphicFrameLocks noGrp="1"/>
          </p:cNvGraphicFramePr>
          <p:nvPr/>
        </p:nvGraphicFramePr>
        <p:xfrm>
          <a:off x="5036353" y="2011144"/>
          <a:ext cx="6893321" cy="2209502"/>
        </p:xfrm>
        <a:graphic>
          <a:graphicData uri="http://schemas.openxmlformats.org/drawingml/2006/table">
            <a:tbl>
              <a:tblPr/>
              <a:tblGrid>
                <a:gridCol w="101372">
                  <a:extLst>
                    <a:ext uri="{9D8B030D-6E8A-4147-A177-3AD203B41FA5}">
                      <a16:colId xmlns:a16="http://schemas.microsoft.com/office/drawing/2014/main" val="2175006966"/>
                    </a:ext>
                  </a:extLst>
                </a:gridCol>
                <a:gridCol w="1926075">
                  <a:extLst>
                    <a:ext uri="{9D8B030D-6E8A-4147-A177-3AD203B41FA5}">
                      <a16:colId xmlns:a16="http://schemas.microsoft.com/office/drawing/2014/main" val="940533080"/>
                    </a:ext>
                  </a:extLst>
                </a:gridCol>
                <a:gridCol w="2497447">
                  <a:extLst>
                    <a:ext uri="{9D8B030D-6E8A-4147-A177-3AD203B41FA5}">
                      <a16:colId xmlns:a16="http://schemas.microsoft.com/office/drawing/2014/main" val="1825926013"/>
                    </a:ext>
                  </a:extLst>
                </a:gridCol>
                <a:gridCol w="2267055">
                  <a:extLst>
                    <a:ext uri="{9D8B030D-6E8A-4147-A177-3AD203B41FA5}">
                      <a16:colId xmlns:a16="http://schemas.microsoft.com/office/drawing/2014/main" val="3506892317"/>
                    </a:ext>
                  </a:extLst>
                </a:gridCol>
                <a:gridCol w="101372">
                  <a:extLst>
                    <a:ext uri="{9D8B030D-6E8A-4147-A177-3AD203B41FA5}">
                      <a16:colId xmlns:a16="http://schemas.microsoft.com/office/drawing/2014/main" val="1023508530"/>
                    </a:ext>
                  </a:extLst>
                </a:gridCol>
              </a:tblGrid>
              <a:tr h="112033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941108"/>
                  </a:ext>
                </a:extLst>
              </a:tr>
              <a:tr h="46379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Kontonr.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Kontonavn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Avgiftskode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69541"/>
                  </a:ext>
                </a:extLst>
              </a:tr>
              <a:tr h="46379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materiell pl.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741491"/>
                  </a:ext>
                </a:extLst>
              </a:tr>
              <a:tr h="46379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arbeid pl.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29480"/>
                  </a:ext>
                </a:extLst>
              </a:tr>
              <a:tr h="463793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Salg anbud pl.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28868"/>
                  </a:ext>
                </a:extLst>
              </a:tr>
              <a:tr h="112033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9253"/>
                  </a:ext>
                </a:extLst>
              </a:tr>
            </a:tbl>
          </a:graphicData>
        </a:graphic>
      </p:graphicFrame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</p:spTree>
    <p:extLst>
      <p:ext uri="{BB962C8B-B14F-4D97-AF65-F5344CB8AC3E}">
        <p14:creationId xmlns:p14="http://schemas.microsoft.com/office/powerpoint/2010/main" val="32552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0BB9A4B-A44B-462F-BD8B-2E1948E5C989}"/>
              </a:ext>
            </a:extLst>
          </p:cNvPr>
          <p:cNvSpPr txBox="1"/>
          <p:nvPr/>
        </p:nvSpPr>
        <p:spPr>
          <a:xfrm>
            <a:off x="190956" y="1464970"/>
            <a:ext cx="438920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 til tre avdelinger i økonomisystemet.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64D0360-5F12-431A-B1F7-93270C2AF129}"/>
              </a:ext>
            </a:extLst>
          </p:cNvPr>
          <p:cNvSpPr txBox="1"/>
          <p:nvPr/>
        </p:nvSpPr>
        <p:spPr>
          <a:xfrm>
            <a:off x="611898" y="705990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455A5A7E-29F7-4B4B-9023-33E9B106CF4B}"/>
              </a:ext>
            </a:extLst>
          </p:cNvPr>
          <p:cNvSpPr txBox="1"/>
          <p:nvPr/>
        </p:nvSpPr>
        <p:spPr>
          <a:xfrm>
            <a:off x="5233308" y="520212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98CC24B5-0CDD-4193-B62F-0E9A766BA1A6}"/>
              </a:ext>
            </a:extLst>
          </p:cNvPr>
          <p:cNvSpPr txBox="1"/>
          <p:nvPr/>
        </p:nvSpPr>
        <p:spPr>
          <a:xfrm>
            <a:off x="611898" y="3945256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F879150D-0FF7-40C7-BBC1-E29A70C7B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70759"/>
              </p:ext>
            </p:extLst>
          </p:nvPr>
        </p:nvGraphicFramePr>
        <p:xfrm>
          <a:off x="5036353" y="1503973"/>
          <a:ext cx="4540355" cy="2113670"/>
        </p:xfrm>
        <a:graphic>
          <a:graphicData uri="http://schemas.openxmlformats.org/drawingml/2006/table">
            <a:tbl>
              <a:tblPr/>
              <a:tblGrid>
                <a:gridCol w="99490">
                  <a:extLst>
                    <a:ext uri="{9D8B030D-6E8A-4147-A177-3AD203B41FA5}">
                      <a16:colId xmlns:a16="http://schemas.microsoft.com/office/drawing/2014/main" val="3164017042"/>
                    </a:ext>
                  </a:extLst>
                </a:gridCol>
                <a:gridCol w="1890307">
                  <a:extLst>
                    <a:ext uri="{9D8B030D-6E8A-4147-A177-3AD203B41FA5}">
                      <a16:colId xmlns:a16="http://schemas.microsoft.com/office/drawing/2014/main" val="3999072967"/>
                    </a:ext>
                  </a:extLst>
                </a:gridCol>
                <a:gridCol w="2451068">
                  <a:extLst>
                    <a:ext uri="{9D8B030D-6E8A-4147-A177-3AD203B41FA5}">
                      <a16:colId xmlns:a16="http://schemas.microsoft.com/office/drawing/2014/main" val="450990626"/>
                    </a:ext>
                  </a:extLst>
                </a:gridCol>
                <a:gridCol w="99490">
                  <a:extLst>
                    <a:ext uri="{9D8B030D-6E8A-4147-A177-3AD203B41FA5}">
                      <a16:colId xmlns:a16="http://schemas.microsoft.com/office/drawing/2014/main" val="4041158481"/>
                    </a:ext>
                  </a:extLst>
                </a:gridCol>
              </a:tblGrid>
              <a:tr h="15810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69727"/>
                  </a:ext>
                </a:extLst>
              </a:tr>
              <a:tr h="4398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Avdelingsnummer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Avdelingsnavn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008110"/>
                  </a:ext>
                </a:extLst>
              </a:tr>
              <a:tr h="4398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954830"/>
                  </a:ext>
                </a:extLst>
              </a:tr>
              <a:tr h="4398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Produksjon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71678"/>
                  </a:ext>
                </a:extLst>
              </a:tr>
              <a:tr h="4398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Adminstrasjon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54569"/>
                  </a:ext>
                </a:extLst>
              </a:tr>
              <a:tr h="15810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925471"/>
                  </a:ext>
                </a:extLst>
              </a:tr>
            </a:tbl>
          </a:graphicData>
        </a:graphic>
      </p:graphicFrame>
      <p:sp>
        <p:nvSpPr>
          <p:cNvPr id="20" name="TekstSylinder 19">
            <a:extLst>
              <a:ext uri="{FF2B5EF4-FFF2-40B4-BE49-F238E27FC236}">
                <a16:creationId xmlns:a16="http://schemas.microsoft.com/office/drawing/2014/main" id="{1DC39CDF-607A-44EB-A15C-6292FDECDF1F}"/>
              </a:ext>
            </a:extLst>
          </p:cNvPr>
          <p:cNvSpPr txBox="1"/>
          <p:nvPr/>
        </p:nvSpPr>
        <p:spPr>
          <a:xfrm>
            <a:off x="196553" y="4477392"/>
            <a:ext cx="389422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lønnsartene. Ingen av lønnsartene skal generere lønn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D4A49B83-72AF-4461-9742-C5A8661C7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05029"/>
              </p:ext>
            </p:extLst>
          </p:nvPr>
        </p:nvGraphicFramePr>
        <p:xfrm>
          <a:off x="5063679" y="4374834"/>
          <a:ext cx="4514349" cy="1802129"/>
        </p:xfrm>
        <a:graphic>
          <a:graphicData uri="http://schemas.openxmlformats.org/drawingml/2006/table">
            <a:tbl>
              <a:tblPr/>
              <a:tblGrid>
                <a:gridCol w="98920">
                  <a:extLst>
                    <a:ext uri="{9D8B030D-6E8A-4147-A177-3AD203B41FA5}">
                      <a16:colId xmlns:a16="http://schemas.microsoft.com/office/drawing/2014/main" val="2478556649"/>
                    </a:ext>
                  </a:extLst>
                </a:gridCol>
                <a:gridCol w="1879480">
                  <a:extLst>
                    <a:ext uri="{9D8B030D-6E8A-4147-A177-3AD203B41FA5}">
                      <a16:colId xmlns:a16="http://schemas.microsoft.com/office/drawing/2014/main" val="3475356555"/>
                    </a:ext>
                  </a:extLst>
                </a:gridCol>
                <a:gridCol w="2437029">
                  <a:extLst>
                    <a:ext uri="{9D8B030D-6E8A-4147-A177-3AD203B41FA5}">
                      <a16:colId xmlns:a16="http://schemas.microsoft.com/office/drawing/2014/main" val="867376059"/>
                    </a:ext>
                  </a:extLst>
                </a:gridCol>
                <a:gridCol w="98920">
                  <a:extLst>
                    <a:ext uri="{9D8B030D-6E8A-4147-A177-3AD203B41FA5}">
                      <a16:colId xmlns:a16="http://schemas.microsoft.com/office/drawing/2014/main" val="1481820232"/>
                    </a:ext>
                  </a:extLst>
                </a:gridCol>
              </a:tblGrid>
              <a:tr h="191629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09524"/>
                  </a:ext>
                </a:extLst>
              </a:tr>
              <a:tr h="472957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57133"/>
                  </a:ext>
                </a:extLst>
              </a:tr>
              <a:tr h="472957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75708"/>
                  </a:ext>
                </a:extLst>
              </a:tr>
              <a:tr h="472957"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Timer fastlønnet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51837"/>
                  </a:ext>
                </a:extLst>
              </a:tr>
              <a:tr h="191629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71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4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B49850F-154E-461D-8F23-916C75C36E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354" t="12467" r="12334" b="-1"/>
          <a:stretch/>
        </p:blipFill>
        <p:spPr>
          <a:xfrm>
            <a:off x="1142132" y="0"/>
            <a:ext cx="11046819" cy="685800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Bilde 6" descr="Et bilde som inneholder tekst&#10;&#10;Automatisk generert beskrivelse">
            <a:extLst>
              <a:ext uri="{FF2B5EF4-FFF2-40B4-BE49-F238E27FC236}">
                <a16:creationId xmlns:a16="http://schemas.microsoft.com/office/drawing/2014/main" id="{28EA3140-5053-4450-ABB9-26C498CFE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094" y="6297103"/>
            <a:ext cx="985152" cy="40194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3906789-0AB3-478F-B0A6-5772C655A8EE}"/>
              </a:ext>
            </a:extLst>
          </p:cNvPr>
          <p:cNvSpPr txBox="1"/>
          <p:nvPr/>
        </p:nvSpPr>
        <p:spPr>
          <a:xfrm>
            <a:off x="838200" y="2434201"/>
            <a:ext cx="3894221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EDCD28D-4B18-41E9-9D13-FB89FE6BEC02}"/>
              </a:ext>
            </a:extLst>
          </p:cNvPr>
          <p:cNvSpPr txBox="1"/>
          <p:nvPr/>
        </p:nvSpPr>
        <p:spPr>
          <a:xfrm>
            <a:off x="132911" y="1557146"/>
            <a:ext cx="3696139" cy="3569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 disse lønnstakerne i Økonomi/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lønnsystem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Ansattnr</a:t>
            </a: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. 101 skal være 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kursdeltaker.</a:t>
            </a: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nb-NO" i="1" dirty="0">
                <a:latin typeface="Calibri" panose="020F0502020204030204" pitchFamily="34" charset="0"/>
                <a:cs typeface="Times New Roman" panose="02020603050405020304" pitchFamily="18" charset="0"/>
              </a:rPr>
              <a:t>Det er viktig at vi legger </a:t>
            </a:r>
            <a:r>
              <a:rPr lang="nb-NO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innformasjonen</a:t>
            </a:r>
            <a:r>
              <a:rPr lang="nb-NO" i="1" dirty="0">
                <a:latin typeface="Calibri" panose="020F0502020204030204" pitchFamily="34" charset="0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741F018-5794-4E58-B797-648B27BBE68B}"/>
              </a:ext>
            </a:extLst>
          </p:cNvPr>
          <p:cNvSpPr txBox="1"/>
          <p:nvPr/>
        </p:nvSpPr>
        <p:spPr>
          <a:xfrm>
            <a:off x="597281" y="856170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</a:t>
            </a:r>
            <a:endParaRPr lang="nb-NO" b="1" dirty="0"/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4E6F66AB-C98F-45F9-914D-2D60AF4A55D7}"/>
              </a:ext>
            </a:extLst>
          </p:cNvPr>
          <p:cNvGraphicFramePr>
            <a:graphicFrameLocks noGrp="1"/>
          </p:cNvGraphicFramePr>
          <p:nvPr/>
        </p:nvGraphicFramePr>
        <p:xfrm>
          <a:off x="3898579" y="1815978"/>
          <a:ext cx="8057667" cy="4360985"/>
        </p:xfrm>
        <a:graphic>
          <a:graphicData uri="http://schemas.openxmlformats.org/drawingml/2006/table">
            <a:tbl>
              <a:tblPr/>
              <a:tblGrid>
                <a:gridCol w="72134">
                  <a:extLst>
                    <a:ext uri="{9D8B030D-6E8A-4147-A177-3AD203B41FA5}">
                      <a16:colId xmlns:a16="http://schemas.microsoft.com/office/drawing/2014/main" val="1689502618"/>
                    </a:ext>
                  </a:extLst>
                </a:gridCol>
                <a:gridCol w="655761">
                  <a:extLst>
                    <a:ext uri="{9D8B030D-6E8A-4147-A177-3AD203B41FA5}">
                      <a16:colId xmlns:a16="http://schemas.microsoft.com/office/drawing/2014/main" val="3176355531"/>
                    </a:ext>
                  </a:extLst>
                </a:gridCol>
                <a:gridCol w="668876">
                  <a:extLst>
                    <a:ext uri="{9D8B030D-6E8A-4147-A177-3AD203B41FA5}">
                      <a16:colId xmlns:a16="http://schemas.microsoft.com/office/drawing/2014/main" val="876810137"/>
                    </a:ext>
                  </a:extLst>
                </a:gridCol>
                <a:gridCol w="845932">
                  <a:extLst>
                    <a:ext uri="{9D8B030D-6E8A-4147-A177-3AD203B41FA5}">
                      <a16:colId xmlns:a16="http://schemas.microsoft.com/office/drawing/2014/main" val="3468415888"/>
                    </a:ext>
                  </a:extLst>
                </a:gridCol>
                <a:gridCol w="762323">
                  <a:extLst>
                    <a:ext uri="{9D8B030D-6E8A-4147-A177-3AD203B41FA5}">
                      <a16:colId xmlns:a16="http://schemas.microsoft.com/office/drawing/2014/main" val="1645524594"/>
                    </a:ext>
                  </a:extLst>
                </a:gridCol>
                <a:gridCol w="963969">
                  <a:extLst>
                    <a:ext uri="{9D8B030D-6E8A-4147-A177-3AD203B41FA5}">
                      <a16:colId xmlns:a16="http://schemas.microsoft.com/office/drawing/2014/main" val="308150463"/>
                    </a:ext>
                  </a:extLst>
                </a:gridCol>
                <a:gridCol w="885278">
                  <a:extLst>
                    <a:ext uri="{9D8B030D-6E8A-4147-A177-3AD203B41FA5}">
                      <a16:colId xmlns:a16="http://schemas.microsoft.com/office/drawing/2014/main" val="3193767241"/>
                    </a:ext>
                  </a:extLst>
                </a:gridCol>
                <a:gridCol w="526249">
                  <a:extLst>
                    <a:ext uri="{9D8B030D-6E8A-4147-A177-3AD203B41FA5}">
                      <a16:colId xmlns:a16="http://schemas.microsoft.com/office/drawing/2014/main" val="413680199"/>
                    </a:ext>
                  </a:extLst>
                </a:gridCol>
                <a:gridCol w="655761">
                  <a:extLst>
                    <a:ext uri="{9D8B030D-6E8A-4147-A177-3AD203B41FA5}">
                      <a16:colId xmlns:a16="http://schemas.microsoft.com/office/drawing/2014/main" val="1618926539"/>
                    </a:ext>
                  </a:extLst>
                </a:gridCol>
                <a:gridCol w="565594">
                  <a:extLst>
                    <a:ext uri="{9D8B030D-6E8A-4147-A177-3AD203B41FA5}">
                      <a16:colId xmlns:a16="http://schemas.microsoft.com/office/drawing/2014/main" val="3821181099"/>
                    </a:ext>
                  </a:extLst>
                </a:gridCol>
                <a:gridCol w="1383656">
                  <a:extLst>
                    <a:ext uri="{9D8B030D-6E8A-4147-A177-3AD203B41FA5}">
                      <a16:colId xmlns:a16="http://schemas.microsoft.com/office/drawing/2014/main" val="476806532"/>
                    </a:ext>
                  </a:extLst>
                </a:gridCol>
                <a:gridCol w="72134">
                  <a:extLst>
                    <a:ext uri="{9D8B030D-6E8A-4147-A177-3AD203B41FA5}">
                      <a16:colId xmlns:a16="http://schemas.microsoft.com/office/drawing/2014/main" val="1737462478"/>
                    </a:ext>
                  </a:extLst>
                </a:gridCol>
              </a:tblGrid>
              <a:tr h="9153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429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29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88582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26868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Ansattnr.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Formavn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Mellomnavn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Etternavn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Navn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Postnr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sted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Mobilnr.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adresse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53636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514031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Norge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 Norge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Norgesvei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Petter.Norge@Demo.no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66036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Petter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Sverige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 Petter Sverige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Sverigesvei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Ole.Sverige@Demo.no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920655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Danmark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 Danmark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Danmarksvei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Frida.Danmark@Demo.no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55869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 Finland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Svein.Finland@Demo.no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410526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Knut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Tyskland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Knut Tyskland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Tysklandsvei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Knut.Tyskland@Demo.no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90494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Frankrike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Frankrike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Frankrikesvei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Per.Frankrike@Demo.no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12701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Pål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Nederland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Pål Nederland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Nederlandsvei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Pål.Nederland@Demo.no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64919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Espen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Belgia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Espen Belgia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Belgiasvei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Espen.Belgia@Demo.no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73036"/>
                  </a:ext>
                </a:extLst>
              </a:tr>
              <a:tr h="378933"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Spania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 Spania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Spaniasvei 1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99887766</a:t>
                      </a:r>
                    </a:p>
                  </a:txBody>
                  <a:tcPr marL="4921" marR="4429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Nina.Spania@Demo.no</a:t>
                      </a:r>
                    </a:p>
                  </a:txBody>
                  <a:tcPr marL="4429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40454"/>
                  </a:ext>
                </a:extLst>
              </a:tr>
              <a:tr h="91535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429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291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88582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582" marR="4921" marT="4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1" marR="4921" marT="4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0616"/>
                  </a:ext>
                </a:extLst>
              </a:tr>
            </a:tbl>
          </a:graphicData>
        </a:graphic>
      </p:graphicFrame>
      <p:sp>
        <p:nvSpPr>
          <p:cNvPr id="18" name="TekstSylinder 17">
            <a:extLst>
              <a:ext uri="{FF2B5EF4-FFF2-40B4-BE49-F238E27FC236}">
                <a16:creationId xmlns:a16="http://schemas.microsoft.com/office/drawing/2014/main" id="{0DC528D9-9B7B-40FD-9392-4553675C7531}"/>
              </a:ext>
            </a:extLst>
          </p:cNvPr>
          <p:cNvSpPr txBox="1"/>
          <p:nvPr/>
        </p:nvSpPr>
        <p:spPr>
          <a:xfrm>
            <a:off x="4847880" y="415087"/>
            <a:ext cx="61232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Det er viktig at vi legger </a:t>
            </a:r>
            <a:r>
              <a:rPr kumimoji="0" lang="nb-NO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innformasjonen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slik jeg har beskrevet i oppgavene. Vi skal bruke dette senere i kurset.</a:t>
            </a:r>
          </a:p>
        </p:txBody>
      </p:sp>
    </p:spTree>
    <p:extLst>
      <p:ext uri="{BB962C8B-B14F-4D97-AF65-F5344CB8AC3E}">
        <p14:creationId xmlns:p14="http://schemas.microsoft.com/office/powerpoint/2010/main" val="158907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A9854A7A-6B1B-4DAE-920D-CB96D692BED6}" vid="{EA216FEE-C563-4205-9B74-1F5CB668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33448</TotalTime>
  <Words>551</Words>
  <Application>Microsoft Office PowerPoint</Application>
  <PresentationFormat>Widescreen</PresentationFormat>
  <Paragraphs>260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Kay Mydland</dc:creator>
  <cp:lastModifiedBy>Kay Mydland</cp:lastModifiedBy>
  <cp:revision>31</cp:revision>
  <dcterms:created xsi:type="dcterms:W3CDTF">2021-08-03T13:31:16Z</dcterms:created>
  <dcterms:modified xsi:type="dcterms:W3CDTF">2022-02-13T20:40:42Z</dcterms:modified>
</cp:coreProperties>
</file>