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0" r:id="rId2"/>
    <p:sldId id="447" r:id="rId3"/>
    <p:sldId id="449" r:id="rId4"/>
    <p:sldId id="450" r:id="rId5"/>
    <p:sldId id="451" r:id="rId6"/>
    <p:sldId id="452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9323D653-8838-47FE-8E9A-A307C4E1169D}">
          <p14:sldIdLst/>
        </p14:section>
        <p14:section name="Inndeling uten navn" id="{1C5B5C58-B663-4EDE-AF7D-E886AE67BB1C}">
          <p14:sldIdLst>
            <p14:sldId id="440"/>
            <p14:sldId id="447"/>
            <p14:sldId id="449"/>
            <p14:sldId id="450"/>
            <p14:sldId id="451"/>
            <p14:sldId id="45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6807" autoAdjust="0"/>
  </p:normalViewPr>
  <p:slideViewPr>
    <p:cSldViewPr snapToGrid="0">
      <p:cViewPr varScale="1">
        <p:scale>
          <a:sx n="61" d="100"/>
          <a:sy n="61" d="100"/>
        </p:scale>
        <p:origin x="70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46A3AC-379E-49BB-B8C2-38B0C2C4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4FBD264-78D5-4F57-816A-11AA7EFB6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E49EC4E-0A04-4E78-A88B-3E04FEA4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E7B9-8877-464E-8007-32DE4C8371F5}" type="datetimeFigureOut">
              <a:rPr lang="nb-NO" smtClean="0"/>
              <a:t>15.02.2022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7DA1005-EE0D-4EBE-A049-9799403F8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29D20E-6310-400C-8AE5-D701F71E6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60DE-2ADD-4510-9D5D-F4161FC93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132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E30D09E-19D4-4344-ADD1-D1D9D8BB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37E00A7-411C-4568-A456-41F2A52A7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9B4AC7-9949-4768-8AAF-B8ED41374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7E7B9-8877-464E-8007-32DE4C8371F5}" type="datetimeFigureOut">
              <a:rPr lang="nb-NO" smtClean="0"/>
              <a:t>15.02.2022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A50690B-091E-47D2-8F72-6E06047AA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77FF11A-3A0E-4C29-BB12-990098195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C60DE-2ADD-4510-9D5D-F4161FC93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533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2132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0BB9A4B-A44B-462F-BD8B-2E1948E5C989}"/>
              </a:ext>
            </a:extLst>
          </p:cNvPr>
          <p:cNvSpPr txBox="1"/>
          <p:nvPr/>
        </p:nvSpPr>
        <p:spPr>
          <a:xfrm>
            <a:off x="159245" y="807459"/>
            <a:ext cx="8919441" cy="5383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Gjennomgang av Ansatte</a:t>
            </a:r>
          </a:p>
          <a:p>
            <a:pPr lvl="1">
              <a:lnSpc>
                <a:spcPct val="107000"/>
              </a:lnSpc>
            </a:pPr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Ansatte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Lønnsperioder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Stillingskategori og Satsgrupper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Fakturakategori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Rapporttype lønnsarter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Lønnsarter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Lønnstakere</a:t>
            </a:r>
          </a:p>
          <a:p>
            <a:pPr lvl="2">
              <a:lnSpc>
                <a:spcPct val="107000"/>
              </a:lnSpc>
            </a:pPr>
            <a:endParaRPr lang="nb-NO" sz="8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5">
              <a:lnSpc>
                <a:spcPct val="107000"/>
              </a:lnSpc>
            </a:pP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nb-NO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Oppgaver</a:t>
            </a:r>
            <a:endParaRPr kumimoji="0" lang="nb-NO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Opprette lønnsperioder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Endre tekst på satsgruppe</a:t>
            </a: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Legg inn stillingskategori og satser i satsgrupper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 inn innstillinger på disse lønnsartene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Legg inn denne informasjonen på de ansatte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Legg til lønnsart og følge art. Start med følge art.</a:t>
            </a:r>
          </a:p>
          <a:p>
            <a:pPr lvl="5">
              <a:lnSpc>
                <a:spcPct val="107000"/>
              </a:lnSpc>
            </a:pPr>
            <a:endParaRPr lang="nb-N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603736" y="294896"/>
            <a:ext cx="2120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Kursdag 2 del 2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82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2132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1729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Lønnsperioder</a:t>
            </a:r>
            <a:endParaRPr kumimoji="0" lang="nb-N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8A012CE9-0CB6-405E-A75A-6D9C026C30D9}"/>
              </a:ext>
            </a:extLst>
          </p:cNvPr>
          <p:cNvSpPr txBox="1"/>
          <p:nvPr/>
        </p:nvSpPr>
        <p:spPr>
          <a:xfrm>
            <a:off x="483934" y="4036279"/>
            <a:ext cx="3498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Stillingskategori og Satsregister</a:t>
            </a:r>
            <a:endParaRPr kumimoji="0" lang="nb-N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D24AE69F-6B93-4BB9-B2CA-4EB6B3F6B1C7}"/>
              </a:ext>
            </a:extLst>
          </p:cNvPr>
          <p:cNvSpPr txBox="1"/>
          <p:nvPr/>
        </p:nvSpPr>
        <p:spPr>
          <a:xfrm>
            <a:off x="77604" y="4665095"/>
            <a:ext cx="4389208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Endre tekst på satsgruppe 2.</a:t>
            </a: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2" name="Tabell 11">
            <a:extLst>
              <a:ext uri="{FF2B5EF4-FFF2-40B4-BE49-F238E27FC236}">
                <a16:creationId xmlns:a16="http://schemas.microsoft.com/office/drawing/2014/main" id="{96BA814E-535A-48E6-8CBF-7FEA4FE06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185752"/>
              </p:ext>
            </p:extLst>
          </p:nvPr>
        </p:nvGraphicFramePr>
        <p:xfrm>
          <a:off x="1348914" y="2050100"/>
          <a:ext cx="10515597" cy="1792000"/>
        </p:xfrm>
        <a:graphic>
          <a:graphicData uri="http://schemas.openxmlformats.org/drawingml/2006/table">
            <a:tbl>
              <a:tblPr/>
              <a:tblGrid>
                <a:gridCol w="136044">
                  <a:extLst>
                    <a:ext uri="{9D8B030D-6E8A-4147-A177-3AD203B41FA5}">
                      <a16:colId xmlns:a16="http://schemas.microsoft.com/office/drawing/2014/main" val="3685777128"/>
                    </a:ext>
                  </a:extLst>
                </a:gridCol>
                <a:gridCol w="606015">
                  <a:extLst>
                    <a:ext uri="{9D8B030D-6E8A-4147-A177-3AD203B41FA5}">
                      <a16:colId xmlns:a16="http://schemas.microsoft.com/office/drawing/2014/main" val="1301955350"/>
                    </a:ext>
                  </a:extLst>
                </a:gridCol>
                <a:gridCol w="618382">
                  <a:extLst>
                    <a:ext uri="{9D8B030D-6E8A-4147-A177-3AD203B41FA5}">
                      <a16:colId xmlns:a16="http://schemas.microsoft.com/office/drawing/2014/main" val="1137467485"/>
                    </a:ext>
                  </a:extLst>
                </a:gridCol>
                <a:gridCol w="1818045">
                  <a:extLst>
                    <a:ext uri="{9D8B030D-6E8A-4147-A177-3AD203B41FA5}">
                      <a16:colId xmlns:a16="http://schemas.microsoft.com/office/drawing/2014/main" val="1474359346"/>
                    </a:ext>
                  </a:extLst>
                </a:gridCol>
                <a:gridCol w="1286236">
                  <a:extLst>
                    <a:ext uri="{9D8B030D-6E8A-4147-A177-3AD203B41FA5}">
                      <a16:colId xmlns:a16="http://schemas.microsoft.com/office/drawing/2014/main" val="2629231589"/>
                    </a:ext>
                  </a:extLst>
                </a:gridCol>
                <a:gridCol w="1286236">
                  <a:extLst>
                    <a:ext uri="{9D8B030D-6E8A-4147-A177-3AD203B41FA5}">
                      <a16:colId xmlns:a16="http://schemas.microsoft.com/office/drawing/2014/main" val="3547644181"/>
                    </a:ext>
                  </a:extLst>
                </a:gridCol>
                <a:gridCol w="1187295">
                  <a:extLst>
                    <a:ext uri="{9D8B030D-6E8A-4147-A177-3AD203B41FA5}">
                      <a16:colId xmlns:a16="http://schemas.microsoft.com/office/drawing/2014/main" val="2452340438"/>
                    </a:ext>
                  </a:extLst>
                </a:gridCol>
                <a:gridCol w="1215122">
                  <a:extLst>
                    <a:ext uri="{9D8B030D-6E8A-4147-A177-3AD203B41FA5}">
                      <a16:colId xmlns:a16="http://schemas.microsoft.com/office/drawing/2014/main" val="3110480516"/>
                    </a:ext>
                  </a:extLst>
                </a:gridCol>
                <a:gridCol w="1125456">
                  <a:extLst>
                    <a:ext uri="{9D8B030D-6E8A-4147-A177-3AD203B41FA5}">
                      <a16:colId xmlns:a16="http://schemas.microsoft.com/office/drawing/2014/main" val="1374688389"/>
                    </a:ext>
                  </a:extLst>
                </a:gridCol>
                <a:gridCol w="1100722">
                  <a:extLst>
                    <a:ext uri="{9D8B030D-6E8A-4147-A177-3AD203B41FA5}">
                      <a16:colId xmlns:a16="http://schemas.microsoft.com/office/drawing/2014/main" val="2685270686"/>
                    </a:ext>
                  </a:extLst>
                </a:gridCol>
                <a:gridCol w="136044">
                  <a:extLst>
                    <a:ext uri="{9D8B030D-6E8A-4147-A177-3AD203B41FA5}">
                      <a16:colId xmlns:a16="http://schemas.microsoft.com/office/drawing/2014/main" val="2080965941"/>
                    </a:ext>
                  </a:extLst>
                </a:gridCol>
              </a:tblGrid>
              <a:tr h="17258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83506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67012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271997"/>
                  </a:ext>
                </a:extLst>
              </a:tr>
              <a:tr h="57526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År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Tekst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 dato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Til dato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Ordreper. = reg. time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Ordre-periode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Ordreår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427253"/>
                  </a:ext>
                </a:extLst>
              </a:tr>
              <a:tr h="287633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Januar 2022</a:t>
                      </a:r>
                    </a:p>
                  </a:txBody>
                  <a:tcPr marL="83506" marR="9278" marT="92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01.01.2022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31.01.2022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Ferdig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96534"/>
                  </a:ext>
                </a:extLst>
              </a:tr>
              <a:tr h="287633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Februar 2022</a:t>
                      </a:r>
                    </a:p>
                  </a:txBody>
                  <a:tcPr marL="83506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01.02.2022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28.02.2022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Registrert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250935"/>
                  </a:ext>
                </a:extLst>
              </a:tr>
              <a:tr h="287633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Mars 2022</a:t>
                      </a:r>
                    </a:p>
                  </a:txBody>
                  <a:tcPr marL="83506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01.03.2022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31.03.2022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Venter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277616"/>
                  </a:ext>
                </a:extLst>
              </a:tr>
              <a:tr h="17258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83506" marT="92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67012" marR="9278" marT="92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509889"/>
                  </a:ext>
                </a:extLst>
              </a:tr>
            </a:tbl>
          </a:graphicData>
        </a:graphic>
      </p:graphicFrame>
      <p:graphicFrame>
        <p:nvGraphicFramePr>
          <p:cNvPr id="23" name="Tabell 22">
            <a:extLst>
              <a:ext uri="{FF2B5EF4-FFF2-40B4-BE49-F238E27FC236}">
                <a16:creationId xmlns:a16="http://schemas.microsoft.com/office/drawing/2014/main" id="{42D8CA0C-E2B1-4671-82B3-E6A09B7013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640559"/>
              </p:ext>
            </p:extLst>
          </p:nvPr>
        </p:nvGraphicFramePr>
        <p:xfrm>
          <a:off x="5489111" y="4597161"/>
          <a:ext cx="6375400" cy="944880"/>
        </p:xfrm>
        <a:graphic>
          <a:graphicData uri="http://schemas.openxmlformats.org/drawingml/2006/table">
            <a:tbl>
              <a:tblPr/>
              <a:tblGrid>
                <a:gridCol w="139700">
                  <a:extLst>
                    <a:ext uri="{9D8B030D-6E8A-4147-A177-3AD203B41FA5}">
                      <a16:colId xmlns:a16="http://schemas.microsoft.com/office/drawing/2014/main" val="1049521055"/>
                    </a:ext>
                  </a:extLst>
                </a:gridCol>
                <a:gridCol w="2654300">
                  <a:extLst>
                    <a:ext uri="{9D8B030D-6E8A-4147-A177-3AD203B41FA5}">
                      <a16:colId xmlns:a16="http://schemas.microsoft.com/office/drawing/2014/main" val="217519429"/>
                    </a:ext>
                  </a:extLst>
                </a:gridCol>
                <a:gridCol w="3441700">
                  <a:extLst>
                    <a:ext uri="{9D8B030D-6E8A-4147-A177-3AD203B41FA5}">
                      <a16:colId xmlns:a16="http://schemas.microsoft.com/office/drawing/2014/main" val="1894828055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252397457"/>
                    </a:ext>
                  </a:extLst>
                </a:gridCol>
              </a:tblGrid>
              <a:tr h="12382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60083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19431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Timel. v/overtid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912585"/>
                  </a:ext>
                </a:extLst>
              </a:tr>
              <a:tr h="12382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731112"/>
                  </a:ext>
                </a:extLst>
              </a:tr>
            </a:tbl>
          </a:graphicData>
        </a:graphic>
      </p:graphicFrame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ED1942-0CB4-472D-811A-489EA3F3B3EB}"/>
              </a:ext>
            </a:extLst>
          </p:cNvPr>
          <p:cNvSpPr txBox="1"/>
          <p:nvPr/>
        </p:nvSpPr>
        <p:spPr>
          <a:xfrm>
            <a:off x="156431" y="1515956"/>
            <a:ext cx="633896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Opprette 3 lønnsperioder som vist, sett inn status.</a:t>
            </a:r>
          </a:p>
        </p:txBody>
      </p:sp>
    </p:spTree>
    <p:extLst>
      <p:ext uri="{BB962C8B-B14F-4D97-AF65-F5344CB8AC3E}">
        <p14:creationId xmlns:p14="http://schemas.microsoft.com/office/powerpoint/2010/main" val="325523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2132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0BB9A4B-A44B-462F-BD8B-2E1948E5C989}"/>
              </a:ext>
            </a:extLst>
          </p:cNvPr>
          <p:cNvSpPr txBox="1"/>
          <p:nvPr/>
        </p:nvSpPr>
        <p:spPr>
          <a:xfrm>
            <a:off x="77604" y="1565388"/>
            <a:ext cx="4389208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Legg inn stillingskategori og satser i satsgrupper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3498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Stillingskategori og Satsregister</a:t>
            </a:r>
            <a:endParaRPr kumimoji="0" lang="nb-N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BC5F767A-49E6-4CC4-9366-C6D18C086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376856"/>
              </p:ext>
            </p:extLst>
          </p:nvPr>
        </p:nvGraphicFramePr>
        <p:xfrm>
          <a:off x="1270908" y="2539728"/>
          <a:ext cx="10515600" cy="2825863"/>
        </p:xfrm>
        <a:graphic>
          <a:graphicData uri="http://schemas.openxmlformats.org/drawingml/2006/table">
            <a:tbl>
              <a:tblPr/>
              <a:tblGrid>
                <a:gridCol w="119341">
                  <a:extLst>
                    <a:ext uri="{9D8B030D-6E8A-4147-A177-3AD203B41FA5}">
                      <a16:colId xmlns:a16="http://schemas.microsoft.com/office/drawing/2014/main" val="1593353600"/>
                    </a:ext>
                  </a:extLst>
                </a:gridCol>
                <a:gridCol w="650952">
                  <a:extLst>
                    <a:ext uri="{9D8B030D-6E8A-4147-A177-3AD203B41FA5}">
                      <a16:colId xmlns:a16="http://schemas.microsoft.com/office/drawing/2014/main" val="56297098"/>
                    </a:ext>
                  </a:extLst>
                </a:gridCol>
                <a:gridCol w="2074912">
                  <a:extLst>
                    <a:ext uri="{9D8B030D-6E8A-4147-A177-3AD203B41FA5}">
                      <a16:colId xmlns:a16="http://schemas.microsoft.com/office/drawing/2014/main" val="1599705003"/>
                    </a:ext>
                  </a:extLst>
                </a:gridCol>
                <a:gridCol w="1258509">
                  <a:extLst>
                    <a:ext uri="{9D8B030D-6E8A-4147-A177-3AD203B41FA5}">
                      <a16:colId xmlns:a16="http://schemas.microsoft.com/office/drawing/2014/main" val="1073314147"/>
                    </a:ext>
                  </a:extLst>
                </a:gridCol>
                <a:gridCol w="2061351">
                  <a:extLst>
                    <a:ext uri="{9D8B030D-6E8A-4147-A177-3AD203B41FA5}">
                      <a16:colId xmlns:a16="http://schemas.microsoft.com/office/drawing/2014/main" val="1731562790"/>
                    </a:ext>
                  </a:extLst>
                </a:gridCol>
                <a:gridCol w="2061351">
                  <a:extLst>
                    <a:ext uri="{9D8B030D-6E8A-4147-A177-3AD203B41FA5}">
                      <a16:colId xmlns:a16="http://schemas.microsoft.com/office/drawing/2014/main" val="3989428031"/>
                    </a:ext>
                  </a:extLst>
                </a:gridCol>
                <a:gridCol w="2169843">
                  <a:extLst>
                    <a:ext uri="{9D8B030D-6E8A-4147-A177-3AD203B41FA5}">
                      <a16:colId xmlns:a16="http://schemas.microsoft.com/office/drawing/2014/main" val="2909415809"/>
                    </a:ext>
                  </a:extLst>
                </a:gridCol>
                <a:gridCol w="119341">
                  <a:extLst>
                    <a:ext uri="{9D8B030D-6E8A-4147-A177-3AD203B41FA5}">
                      <a16:colId xmlns:a16="http://schemas.microsoft.com/office/drawing/2014/main" val="1999420141"/>
                    </a:ext>
                  </a:extLst>
                </a:gridCol>
              </a:tblGrid>
              <a:tr h="151386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73251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46502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196852"/>
                  </a:ext>
                </a:extLst>
              </a:tr>
              <a:tr h="504619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Beskrivelse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b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Timelønn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b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Timel. v/overtid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b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Overtidstillegg 50%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b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Overtidstillegg 100%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704117"/>
                  </a:ext>
                </a:extLst>
              </a:tr>
              <a:tr h="252309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Lærling 6. halvår</a:t>
                      </a:r>
                    </a:p>
                  </a:txBody>
                  <a:tcPr marL="73251" marR="8139" marT="8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106,53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196,47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151,48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302,96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987488"/>
                  </a:ext>
                </a:extLst>
              </a:tr>
              <a:tr h="252309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Lærling 8. halvår</a:t>
                      </a:r>
                    </a:p>
                  </a:txBody>
                  <a:tcPr marL="73251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146,48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196,47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151,48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302,96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939822"/>
                  </a:ext>
                </a:extLst>
              </a:tr>
              <a:tr h="252309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Fagarbeidere</a:t>
                      </a:r>
                    </a:p>
                  </a:txBody>
                  <a:tcPr marL="73251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229,65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229,65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167,48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334,96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209024"/>
                  </a:ext>
                </a:extLst>
              </a:tr>
              <a:tr h="25230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Fagarbeidere over 2 år</a:t>
                      </a:r>
                    </a:p>
                  </a:txBody>
                  <a:tcPr marL="73251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231,90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231,90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167,48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334,96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722128"/>
                  </a:ext>
                </a:extLst>
              </a:tr>
              <a:tr h="25230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Fagarbeidere over 11 år</a:t>
                      </a:r>
                    </a:p>
                  </a:txBody>
                  <a:tcPr marL="73251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238,66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238,66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167,48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334,96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174263"/>
                  </a:ext>
                </a:extLst>
              </a:tr>
              <a:tr h="25230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Ingeniør</a:t>
                      </a:r>
                    </a:p>
                  </a:txBody>
                  <a:tcPr marL="73251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375,00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375,00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187,50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375,00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972720"/>
                  </a:ext>
                </a:extLst>
              </a:tr>
              <a:tr h="25230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Elektroinstallatør</a:t>
                      </a:r>
                    </a:p>
                  </a:txBody>
                  <a:tcPr marL="73251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420,00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420,00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210,00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420,00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939870"/>
                  </a:ext>
                </a:extLst>
              </a:tr>
              <a:tr h="252309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Saksbehandler</a:t>
                      </a:r>
                    </a:p>
                  </a:txBody>
                  <a:tcPr marL="73251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340,00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340,00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170,00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340,00</a:t>
                      </a:r>
                    </a:p>
                  </a:txBody>
                  <a:tcPr marL="8139" marR="8139" marT="8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91771"/>
                  </a:ext>
                </a:extLst>
              </a:tr>
              <a:tr h="151386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73251" marT="8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46502" marR="8139" marT="8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9" marR="8139" marT="8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968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914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2132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0BB9A4B-A44B-462F-BD8B-2E1948E5C989}"/>
              </a:ext>
            </a:extLst>
          </p:cNvPr>
          <p:cNvSpPr txBox="1"/>
          <p:nvPr/>
        </p:nvSpPr>
        <p:spPr>
          <a:xfrm>
            <a:off x="77604" y="1565388"/>
            <a:ext cx="4389208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 inn innstillinger på disse lønnsartene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1335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Lønnsarter</a:t>
            </a:r>
            <a:endParaRPr kumimoji="0" lang="nb-N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5587B803-E9FA-4192-92CC-45DB1391DF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041282"/>
              </p:ext>
            </p:extLst>
          </p:nvPr>
        </p:nvGraphicFramePr>
        <p:xfrm>
          <a:off x="1270907" y="2687727"/>
          <a:ext cx="10515601" cy="2727197"/>
        </p:xfrm>
        <a:graphic>
          <a:graphicData uri="http://schemas.openxmlformats.org/drawingml/2006/table">
            <a:tbl>
              <a:tblPr/>
              <a:tblGrid>
                <a:gridCol w="90848">
                  <a:extLst>
                    <a:ext uri="{9D8B030D-6E8A-4147-A177-3AD203B41FA5}">
                      <a16:colId xmlns:a16="http://schemas.microsoft.com/office/drawing/2014/main" val="3371793171"/>
                    </a:ext>
                  </a:extLst>
                </a:gridCol>
                <a:gridCol w="1701326">
                  <a:extLst>
                    <a:ext uri="{9D8B030D-6E8A-4147-A177-3AD203B41FA5}">
                      <a16:colId xmlns:a16="http://schemas.microsoft.com/office/drawing/2014/main" val="2755779353"/>
                    </a:ext>
                  </a:extLst>
                </a:gridCol>
                <a:gridCol w="1899539">
                  <a:extLst>
                    <a:ext uri="{9D8B030D-6E8A-4147-A177-3AD203B41FA5}">
                      <a16:colId xmlns:a16="http://schemas.microsoft.com/office/drawing/2014/main" val="424165029"/>
                    </a:ext>
                  </a:extLst>
                </a:gridCol>
                <a:gridCol w="1899539">
                  <a:extLst>
                    <a:ext uri="{9D8B030D-6E8A-4147-A177-3AD203B41FA5}">
                      <a16:colId xmlns:a16="http://schemas.microsoft.com/office/drawing/2014/main" val="4002715342"/>
                    </a:ext>
                  </a:extLst>
                </a:gridCol>
                <a:gridCol w="1899539">
                  <a:extLst>
                    <a:ext uri="{9D8B030D-6E8A-4147-A177-3AD203B41FA5}">
                      <a16:colId xmlns:a16="http://schemas.microsoft.com/office/drawing/2014/main" val="376764727"/>
                    </a:ext>
                  </a:extLst>
                </a:gridCol>
                <a:gridCol w="1899539">
                  <a:extLst>
                    <a:ext uri="{9D8B030D-6E8A-4147-A177-3AD203B41FA5}">
                      <a16:colId xmlns:a16="http://schemas.microsoft.com/office/drawing/2014/main" val="1001598580"/>
                    </a:ext>
                  </a:extLst>
                </a:gridCol>
                <a:gridCol w="1034423">
                  <a:extLst>
                    <a:ext uri="{9D8B030D-6E8A-4147-A177-3AD203B41FA5}">
                      <a16:colId xmlns:a16="http://schemas.microsoft.com/office/drawing/2014/main" val="1891674839"/>
                    </a:ext>
                  </a:extLst>
                </a:gridCol>
                <a:gridCol w="90848">
                  <a:extLst>
                    <a:ext uri="{9D8B030D-6E8A-4147-A177-3AD203B41FA5}">
                      <a16:colId xmlns:a16="http://schemas.microsoft.com/office/drawing/2014/main" val="3921183714"/>
                    </a:ext>
                  </a:extLst>
                </a:gridCol>
              </a:tblGrid>
              <a:tr h="115234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55758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1517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189208"/>
                  </a:ext>
                </a:extLst>
              </a:tr>
              <a:tr h="384113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Lønnsart</a:t>
                      </a:r>
                    </a:p>
                  </a:txBody>
                  <a:tcPr marL="6195" marR="6195" marT="619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  <a:b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Timelønn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  <a:b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Timer ved overtid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</a:t>
                      </a:r>
                      <a:b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50%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  <a:b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100%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</a:t>
                      </a:r>
                      <a:b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Bastillegg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353425"/>
                  </a:ext>
                </a:extLst>
              </a:tr>
              <a:tr h="192056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Sasgruppe fra satsregister</a:t>
                      </a:r>
                    </a:p>
                  </a:txBody>
                  <a:tcPr marL="55758" marR="6195" marT="61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Timelønn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Timel. v/overtid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50%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Overtidstillegg 100%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113827"/>
                  </a:ext>
                </a:extLst>
              </a:tr>
              <a:tr h="192056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Oppdater faktura</a:t>
                      </a:r>
                    </a:p>
                  </a:txBody>
                  <a:tcPr marL="55758" marR="6195" marT="619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Fakturagrunnlag timeavtale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Fakturagrunnlag timeavtale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Fakturagrunnlag timeavtale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Fakturagrunnlag timeavtale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Ikke fakturaer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775050"/>
                  </a:ext>
                </a:extLst>
              </a:tr>
              <a:tr h="192056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Lønnstype</a:t>
                      </a:r>
                    </a:p>
                  </a:txBody>
                  <a:tcPr marL="55758" marR="6195" marT="61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Ordinær lønn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Diverse tillegg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646090"/>
                  </a:ext>
                </a:extLst>
              </a:tr>
              <a:tr h="192056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Oppdater ordre/prosjekt</a:t>
                      </a:r>
                    </a:p>
                  </a:txBody>
                  <a:tcPr marL="55758" marR="6195" marT="619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105586"/>
                  </a:ext>
                </a:extLst>
              </a:tr>
              <a:tr h="192056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Prosjektkonto kostnader</a:t>
                      </a:r>
                    </a:p>
                  </a:txBody>
                  <a:tcPr marL="55758" marR="6195" marT="61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016992"/>
                  </a:ext>
                </a:extLst>
              </a:tr>
              <a:tr h="192056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Prosjektart sos.kost</a:t>
                      </a:r>
                    </a:p>
                  </a:txBody>
                  <a:tcPr marL="55758" marR="6195" marT="619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360879"/>
                  </a:ext>
                </a:extLst>
              </a:tr>
              <a:tr h="192056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Sos.kost</a:t>
                      </a:r>
                    </a:p>
                  </a:txBody>
                  <a:tcPr marL="55758" marR="6195" marT="61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627089"/>
                  </a:ext>
                </a:extLst>
              </a:tr>
              <a:tr h="192056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 Arbeidstid</a:t>
                      </a:r>
                    </a:p>
                  </a:txBody>
                  <a:tcPr marL="55758" marR="6195" marT="619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9541"/>
                  </a:ext>
                </a:extLst>
              </a:tr>
              <a:tr h="192056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Rapportkategori lønnsart</a:t>
                      </a:r>
                    </a:p>
                  </a:txBody>
                  <a:tcPr marL="55758" marR="6195" marT="61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Ordinære timer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 timer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Overtid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306159"/>
                  </a:ext>
                </a:extLst>
              </a:tr>
              <a:tr h="192056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Oppdater lønn</a:t>
                      </a:r>
                    </a:p>
                  </a:txBody>
                  <a:tcPr marL="55758" marR="6195" marT="619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111517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988145"/>
                  </a:ext>
                </a:extLst>
              </a:tr>
              <a:tr h="192056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Overfør timer</a:t>
                      </a:r>
                    </a:p>
                  </a:txBody>
                  <a:tcPr marL="55758" marR="6195" marT="61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1517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269431"/>
                  </a:ext>
                </a:extLst>
              </a:tr>
              <a:tr h="115234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55758" marT="6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1517" marR="6195" marT="6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332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090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2132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0BB9A4B-A44B-462F-BD8B-2E1948E5C989}"/>
              </a:ext>
            </a:extLst>
          </p:cNvPr>
          <p:cNvSpPr txBox="1"/>
          <p:nvPr/>
        </p:nvSpPr>
        <p:spPr>
          <a:xfrm>
            <a:off x="77604" y="1565388"/>
            <a:ext cx="6123214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Legg inn denne informasjonen på de ansatte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1004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Ansatte</a:t>
            </a:r>
            <a:endParaRPr kumimoji="0" lang="nb-N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FACD2706-B21A-4352-A35E-A32D73306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946254"/>
              </p:ext>
            </p:extLst>
          </p:nvPr>
        </p:nvGraphicFramePr>
        <p:xfrm>
          <a:off x="1407741" y="1940940"/>
          <a:ext cx="10515600" cy="3424294"/>
        </p:xfrm>
        <a:graphic>
          <a:graphicData uri="http://schemas.openxmlformats.org/drawingml/2006/table">
            <a:tbl>
              <a:tblPr/>
              <a:tblGrid>
                <a:gridCol w="118395">
                  <a:extLst>
                    <a:ext uri="{9D8B030D-6E8A-4147-A177-3AD203B41FA5}">
                      <a16:colId xmlns:a16="http://schemas.microsoft.com/office/drawing/2014/main" val="3591200673"/>
                    </a:ext>
                  </a:extLst>
                </a:gridCol>
                <a:gridCol w="1076315">
                  <a:extLst>
                    <a:ext uri="{9D8B030D-6E8A-4147-A177-3AD203B41FA5}">
                      <a16:colId xmlns:a16="http://schemas.microsoft.com/office/drawing/2014/main" val="1225208510"/>
                    </a:ext>
                  </a:extLst>
                </a:gridCol>
                <a:gridCol w="1582183">
                  <a:extLst>
                    <a:ext uri="{9D8B030D-6E8A-4147-A177-3AD203B41FA5}">
                      <a16:colId xmlns:a16="http://schemas.microsoft.com/office/drawing/2014/main" val="3352715910"/>
                    </a:ext>
                  </a:extLst>
                </a:gridCol>
                <a:gridCol w="2271025">
                  <a:extLst>
                    <a:ext uri="{9D8B030D-6E8A-4147-A177-3AD203B41FA5}">
                      <a16:colId xmlns:a16="http://schemas.microsoft.com/office/drawing/2014/main" val="3877481816"/>
                    </a:ext>
                  </a:extLst>
                </a:gridCol>
                <a:gridCol w="2271025">
                  <a:extLst>
                    <a:ext uri="{9D8B030D-6E8A-4147-A177-3AD203B41FA5}">
                      <a16:colId xmlns:a16="http://schemas.microsoft.com/office/drawing/2014/main" val="3069909954"/>
                    </a:ext>
                  </a:extLst>
                </a:gridCol>
                <a:gridCol w="1539131">
                  <a:extLst>
                    <a:ext uri="{9D8B030D-6E8A-4147-A177-3AD203B41FA5}">
                      <a16:colId xmlns:a16="http://schemas.microsoft.com/office/drawing/2014/main" val="167376864"/>
                    </a:ext>
                  </a:extLst>
                </a:gridCol>
                <a:gridCol w="1539131">
                  <a:extLst>
                    <a:ext uri="{9D8B030D-6E8A-4147-A177-3AD203B41FA5}">
                      <a16:colId xmlns:a16="http://schemas.microsoft.com/office/drawing/2014/main" val="2072511749"/>
                    </a:ext>
                  </a:extLst>
                </a:gridCol>
                <a:gridCol w="118395">
                  <a:extLst>
                    <a:ext uri="{9D8B030D-6E8A-4147-A177-3AD203B41FA5}">
                      <a16:colId xmlns:a16="http://schemas.microsoft.com/office/drawing/2014/main" val="3288787752"/>
                    </a:ext>
                  </a:extLst>
                </a:gridCol>
              </a:tblGrid>
              <a:tr h="150146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72651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45303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45303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45303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991843"/>
                  </a:ext>
                </a:extLst>
              </a:tr>
              <a:tr h="621572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Ansattnr.</a:t>
                      </a:r>
                    </a:p>
                  </a:txBody>
                  <a:tcPr marL="8072" marR="72651" marT="80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Navn</a:t>
                      </a:r>
                    </a:p>
                  </a:txBody>
                  <a:tcPr marL="72651" marR="8072" marT="80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Fakturakategori</a:t>
                      </a:r>
                    </a:p>
                  </a:txBody>
                  <a:tcPr marL="72651" marR="8072" marT="80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Stillingskategori</a:t>
                      </a:r>
                    </a:p>
                  </a:txBody>
                  <a:tcPr marL="72651" marR="8072" marT="80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Dato fra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Dato til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678334"/>
                  </a:ext>
                </a:extLst>
              </a:tr>
              <a:tr h="250243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8072" marR="8072" marT="80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51" marR="8072" marT="80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Ingeniør</a:t>
                      </a:r>
                    </a:p>
                  </a:txBody>
                  <a:tcPr marL="72651" marR="8072" marT="80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Ingeniør</a:t>
                      </a:r>
                    </a:p>
                  </a:txBody>
                  <a:tcPr marL="72651" marR="8072" marT="80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525505"/>
                  </a:ext>
                </a:extLst>
              </a:tr>
              <a:tr h="250243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Petter Norge</a:t>
                      </a:r>
                    </a:p>
                  </a:txBody>
                  <a:tcPr marL="72651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Saksbehandler</a:t>
                      </a:r>
                    </a:p>
                  </a:txBody>
                  <a:tcPr marL="72651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Elektroinstallatør</a:t>
                      </a:r>
                    </a:p>
                  </a:txBody>
                  <a:tcPr marL="72651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876010"/>
                  </a:ext>
                </a:extLst>
              </a:tr>
              <a:tr h="250243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8072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Ole Petter Sverige</a:t>
                      </a:r>
                    </a:p>
                  </a:txBody>
                  <a:tcPr marL="72651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Fagarbeider</a:t>
                      </a:r>
                    </a:p>
                  </a:txBody>
                  <a:tcPr marL="72651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Fagarbeidere over 11 år</a:t>
                      </a:r>
                    </a:p>
                  </a:txBody>
                  <a:tcPr marL="72651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407146"/>
                  </a:ext>
                </a:extLst>
              </a:tr>
              <a:tr h="250243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 Danmark</a:t>
                      </a:r>
                    </a:p>
                  </a:txBody>
                  <a:tcPr marL="72651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Saksbehandler</a:t>
                      </a:r>
                    </a:p>
                  </a:txBody>
                  <a:tcPr marL="72651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Saksbehandler</a:t>
                      </a:r>
                    </a:p>
                  </a:txBody>
                  <a:tcPr marL="72651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6067"/>
                  </a:ext>
                </a:extLst>
              </a:tr>
              <a:tr h="250243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8072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Svein Finland</a:t>
                      </a:r>
                    </a:p>
                  </a:txBody>
                  <a:tcPr marL="72651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Fagarbeider</a:t>
                      </a:r>
                    </a:p>
                  </a:txBody>
                  <a:tcPr marL="72651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Fagarbeidere over 11 år</a:t>
                      </a:r>
                    </a:p>
                  </a:txBody>
                  <a:tcPr marL="72651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93669"/>
                  </a:ext>
                </a:extLst>
              </a:tr>
              <a:tr h="250243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Knut Tyskland</a:t>
                      </a:r>
                    </a:p>
                  </a:txBody>
                  <a:tcPr marL="72651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Fagarbeider</a:t>
                      </a:r>
                    </a:p>
                  </a:txBody>
                  <a:tcPr marL="72651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Fagarbeidere over 2 år</a:t>
                      </a:r>
                    </a:p>
                  </a:txBody>
                  <a:tcPr marL="72651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01.02.2022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31.01.2025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618657"/>
                  </a:ext>
                </a:extLst>
              </a:tr>
              <a:tr h="250243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8072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Frankrike</a:t>
                      </a:r>
                    </a:p>
                  </a:txBody>
                  <a:tcPr marL="72651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Fagarbeider service</a:t>
                      </a:r>
                    </a:p>
                  </a:txBody>
                  <a:tcPr marL="72651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Fagarbeidere over 11 år</a:t>
                      </a:r>
                    </a:p>
                  </a:txBody>
                  <a:tcPr marL="72651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512256"/>
                  </a:ext>
                </a:extLst>
              </a:tr>
              <a:tr h="250243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Pål Nederland</a:t>
                      </a:r>
                    </a:p>
                  </a:txBody>
                  <a:tcPr marL="72651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Lærling 2</a:t>
                      </a:r>
                    </a:p>
                  </a:txBody>
                  <a:tcPr marL="72651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Lærling 8. halvår</a:t>
                      </a:r>
                    </a:p>
                  </a:txBody>
                  <a:tcPr marL="72651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01.02.2022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31.07.2022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691875"/>
                  </a:ext>
                </a:extLst>
              </a:tr>
              <a:tr h="250243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8072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Espen Belgia</a:t>
                      </a:r>
                    </a:p>
                  </a:txBody>
                  <a:tcPr marL="72651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Lærling 1</a:t>
                      </a:r>
                    </a:p>
                  </a:txBody>
                  <a:tcPr marL="72651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Lærling 6. halvår</a:t>
                      </a:r>
                    </a:p>
                  </a:txBody>
                  <a:tcPr marL="72651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01.02.2022</a:t>
                      </a:r>
                    </a:p>
                  </a:txBody>
                  <a:tcPr marL="8072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31.07.2022</a:t>
                      </a:r>
                    </a:p>
                  </a:txBody>
                  <a:tcPr marL="8072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797692"/>
                  </a:ext>
                </a:extLst>
              </a:tr>
              <a:tr h="250243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Nina Spania</a:t>
                      </a:r>
                    </a:p>
                  </a:txBody>
                  <a:tcPr marL="72651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Fagarbeider</a:t>
                      </a:r>
                    </a:p>
                  </a:txBody>
                  <a:tcPr marL="72651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Fagarbeidere</a:t>
                      </a:r>
                    </a:p>
                  </a:txBody>
                  <a:tcPr marL="72651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01.02.2022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31.01.2024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611507"/>
                  </a:ext>
                </a:extLst>
              </a:tr>
              <a:tr h="150146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72651" marT="80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45303" marR="8072" marT="80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45303" marR="8072" marT="80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45303" marR="8072" marT="80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72" marR="8072" marT="8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746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245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2132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0BB9A4B-A44B-462F-BD8B-2E1948E5C989}"/>
              </a:ext>
            </a:extLst>
          </p:cNvPr>
          <p:cNvSpPr txBox="1"/>
          <p:nvPr/>
        </p:nvSpPr>
        <p:spPr>
          <a:xfrm>
            <a:off x="77604" y="1565388"/>
            <a:ext cx="3971882" cy="1264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107	Per Frankrike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Legg til lønnsart og følge art. Start med følge art.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1004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Ansatte</a:t>
            </a:r>
            <a:endParaRPr kumimoji="0" lang="nb-N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0CFB34AB-C816-410A-9125-6AFA25CA5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460300"/>
              </p:ext>
            </p:extLst>
          </p:nvPr>
        </p:nvGraphicFramePr>
        <p:xfrm>
          <a:off x="5075465" y="1574031"/>
          <a:ext cx="6438899" cy="1240155"/>
        </p:xfrm>
        <a:graphic>
          <a:graphicData uri="http://schemas.openxmlformats.org/drawingml/2006/table">
            <a:tbl>
              <a:tblPr/>
              <a:tblGrid>
                <a:gridCol w="139631">
                  <a:extLst>
                    <a:ext uri="{9D8B030D-6E8A-4147-A177-3AD203B41FA5}">
                      <a16:colId xmlns:a16="http://schemas.microsoft.com/office/drawing/2014/main" val="3419745107"/>
                    </a:ext>
                  </a:extLst>
                </a:gridCol>
                <a:gridCol w="1269374">
                  <a:extLst>
                    <a:ext uri="{9D8B030D-6E8A-4147-A177-3AD203B41FA5}">
                      <a16:colId xmlns:a16="http://schemas.microsoft.com/office/drawing/2014/main" val="1749032792"/>
                    </a:ext>
                  </a:extLst>
                </a:gridCol>
                <a:gridCol w="752104">
                  <a:extLst>
                    <a:ext uri="{9D8B030D-6E8A-4147-A177-3AD203B41FA5}">
                      <a16:colId xmlns:a16="http://schemas.microsoft.com/office/drawing/2014/main" val="590311535"/>
                    </a:ext>
                  </a:extLst>
                </a:gridCol>
                <a:gridCol w="1713655">
                  <a:extLst>
                    <a:ext uri="{9D8B030D-6E8A-4147-A177-3AD203B41FA5}">
                      <a16:colId xmlns:a16="http://schemas.microsoft.com/office/drawing/2014/main" val="100434457"/>
                    </a:ext>
                  </a:extLst>
                </a:gridCol>
                <a:gridCol w="1155130">
                  <a:extLst>
                    <a:ext uri="{9D8B030D-6E8A-4147-A177-3AD203B41FA5}">
                      <a16:colId xmlns:a16="http://schemas.microsoft.com/office/drawing/2014/main" val="1863945650"/>
                    </a:ext>
                  </a:extLst>
                </a:gridCol>
                <a:gridCol w="1269374">
                  <a:extLst>
                    <a:ext uri="{9D8B030D-6E8A-4147-A177-3AD203B41FA5}">
                      <a16:colId xmlns:a16="http://schemas.microsoft.com/office/drawing/2014/main" val="1972631142"/>
                    </a:ext>
                  </a:extLst>
                </a:gridCol>
                <a:gridCol w="139631">
                  <a:extLst>
                    <a:ext uri="{9D8B030D-6E8A-4147-A177-3AD203B41FA5}">
                      <a16:colId xmlns:a16="http://schemas.microsoft.com/office/drawing/2014/main" val="966541898"/>
                    </a:ext>
                  </a:extLst>
                </a:gridCol>
              </a:tblGrid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92035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Lønnsart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Sats hentet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Sos. kost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Neste art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95412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3429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4398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238,66</a:t>
                      </a:r>
                    </a:p>
                  </a:txBody>
                  <a:tcPr marL="9525" marR="34290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598705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110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914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A9854A7A-6B1B-4DAE-920D-CB96D692BED6}" vid="{EA216FEE-C563-4205-9B74-1F5CB66879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34890</TotalTime>
  <Words>796</Words>
  <Application>Microsoft Office PowerPoint</Application>
  <PresentationFormat>Widescreen</PresentationFormat>
  <Paragraphs>467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Kay Mydland</dc:creator>
  <cp:lastModifiedBy>Kay Mydland</cp:lastModifiedBy>
  <cp:revision>34</cp:revision>
  <dcterms:created xsi:type="dcterms:W3CDTF">2021-08-03T13:31:16Z</dcterms:created>
  <dcterms:modified xsi:type="dcterms:W3CDTF">2022-02-15T09:53:37Z</dcterms:modified>
</cp:coreProperties>
</file>