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440" r:id="rId2"/>
    <p:sldId id="447" r:id="rId3"/>
    <p:sldId id="449" r:id="rId4"/>
    <p:sldId id="450" r:id="rId5"/>
    <p:sldId id="451" r:id="rId6"/>
    <p:sldId id="452" r:id="rId7"/>
  </p:sldIdLst>
  <p:sldSz cx="12192000" cy="6858000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tandard inndeling" id="{9323D653-8838-47FE-8E9A-A307C4E1169D}">
          <p14:sldIdLst/>
        </p14:section>
        <p14:section name="Inndeling uten navn" id="{1C5B5C58-B663-4EDE-AF7D-E886AE67BB1C}">
          <p14:sldIdLst>
            <p14:sldId id="440"/>
            <p14:sldId id="447"/>
            <p14:sldId id="449"/>
            <p14:sldId id="450"/>
            <p14:sldId id="451"/>
            <p14:sldId id="452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ddels stil 2 – uthevin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Ingen stil, ingen rutenett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868" autoAdjust="0"/>
    <p:restoredTop sz="96807" autoAdjust="0"/>
  </p:normalViewPr>
  <p:slideViewPr>
    <p:cSldViewPr snapToGrid="0">
      <p:cViewPr varScale="1">
        <p:scale>
          <a:sx n="61" d="100"/>
          <a:sy n="61" d="100"/>
        </p:scale>
        <p:origin x="704" y="5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FC46A3AC-379E-49BB-B8C2-38B0C2C491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F4FBD264-78D5-4F57-816A-11AA7EFB68A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DE49EC4E-0A04-4E78-A88B-3E04FEA441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F7E7B9-8877-464E-8007-32DE4C8371F5}" type="datetimeFigureOut">
              <a:rPr lang="nb-NO" smtClean="0"/>
              <a:t>15.02.2022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A7DA1005-EE0D-4EBE-A049-9799403F86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E529D20E-6310-400C-8AE5-D701F71E67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5C60DE-2ADD-4510-9D5D-F4161FC93A5A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6613253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>
            <a:extLst>
              <a:ext uri="{FF2B5EF4-FFF2-40B4-BE49-F238E27FC236}">
                <a16:creationId xmlns:a16="http://schemas.microsoft.com/office/drawing/2014/main" id="{9E30D09E-19D4-4344-ADD1-D1D9D8BBD4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A37E00A7-411C-4568-A456-41F2A52A761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 dirty="0"/>
              <a:t>Klikk for å redigere tekststiler i malen</a:t>
            </a:r>
          </a:p>
          <a:p>
            <a:pPr lvl="1"/>
            <a:r>
              <a:rPr lang="nb-NO" dirty="0"/>
              <a:t>Andre nivå</a:t>
            </a:r>
          </a:p>
          <a:p>
            <a:pPr lvl="2"/>
            <a:r>
              <a:rPr lang="nb-NO" dirty="0"/>
              <a:t>Tredje nivå</a:t>
            </a:r>
          </a:p>
          <a:p>
            <a:pPr lvl="3"/>
            <a:r>
              <a:rPr lang="nb-NO" dirty="0"/>
              <a:t>Fjerde nivå</a:t>
            </a:r>
          </a:p>
          <a:p>
            <a:pPr lvl="4"/>
            <a:r>
              <a:rPr lang="nb-NO" dirty="0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9F9B4AC7-9949-4768-8AAF-B8ED4137444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F7E7B9-8877-464E-8007-32DE4C8371F5}" type="datetimeFigureOut">
              <a:rPr lang="nb-NO" smtClean="0"/>
              <a:t>15.02.2022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6A50690B-091E-47D2-8F72-6E06047AA1F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A77FF11A-3A0E-4C29-BB12-990098195C0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5C60DE-2ADD-4510-9D5D-F4161FC93A5A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8153376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04812C46-200A-4DEB-A05E-3ED6C68C23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9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8">
            <a:extLst>
              <a:ext uri="{FF2B5EF4-FFF2-40B4-BE49-F238E27FC236}">
                <a16:creationId xmlns:a16="http://schemas.microsoft.com/office/drawing/2014/main" id="{4B49850F-154E-461D-8F23-916C75C36E61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50000"/>
          </a:blip>
          <a:srcRect l="8354" t="12467" r="12334" b="-1"/>
          <a:stretch/>
        </p:blipFill>
        <p:spPr>
          <a:xfrm>
            <a:off x="1142132" y="0"/>
            <a:ext cx="11046819" cy="6858000"/>
          </a:xfrm>
          <a:prstGeom prst="rect">
            <a:avLst/>
          </a:prstGeom>
          <a:noFill/>
        </p:spPr>
      </p:pic>
      <p:sp>
        <p:nvSpPr>
          <p:cNvPr id="15" name="Rectangle 14">
            <a:extLst>
              <a:ext uri="{FF2B5EF4-FFF2-40B4-BE49-F238E27FC236}">
                <a16:creationId xmlns:a16="http://schemas.microsoft.com/office/drawing/2014/main" id="{D1EA859B-E555-4109-94F3-6700E046E0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7390263" cy="6858000"/>
          </a:xfrm>
          <a:prstGeom prst="rect">
            <a:avLst/>
          </a:prstGeom>
          <a:gradFill>
            <a:gsLst>
              <a:gs pos="48000">
                <a:schemeClr val="bg1"/>
              </a:gs>
              <a:gs pos="35000">
                <a:schemeClr val="bg1">
                  <a:alpha val="77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7" name="Bilde 6" descr="Et bilde som inneholder tekst&#10;&#10;Automatisk generert beskrivelse">
            <a:extLst>
              <a:ext uri="{FF2B5EF4-FFF2-40B4-BE49-F238E27FC236}">
                <a16:creationId xmlns:a16="http://schemas.microsoft.com/office/drawing/2014/main" id="{28EA3140-5053-4450-ABB9-26C498CFE4A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71094" y="6297103"/>
            <a:ext cx="985152" cy="401942"/>
          </a:xfrm>
          <a:prstGeom prst="rect">
            <a:avLst/>
          </a:prstGeom>
        </p:spPr>
      </p:pic>
      <p:sp>
        <p:nvSpPr>
          <p:cNvPr id="3" name="TekstSylinder 2">
            <a:extLst>
              <a:ext uri="{FF2B5EF4-FFF2-40B4-BE49-F238E27FC236}">
                <a16:creationId xmlns:a16="http://schemas.microsoft.com/office/drawing/2014/main" id="{53906789-0AB3-478F-B0A6-5772C655A8EE}"/>
              </a:ext>
            </a:extLst>
          </p:cNvPr>
          <p:cNvSpPr txBox="1"/>
          <p:nvPr/>
        </p:nvSpPr>
        <p:spPr>
          <a:xfrm>
            <a:off x="838200" y="2434201"/>
            <a:ext cx="3894221" cy="37427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90000"/>
              </a:lnSpc>
            </a:pPr>
            <a:endParaRPr lang="en-US" sz="2000" dirty="0"/>
          </a:p>
        </p:txBody>
      </p:sp>
      <p:sp>
        <p:nvSpPr>
          <p:cNvPr id="14" name="TekstSylinder 13">
            <a:extLst>
              <a:ext uri="{FF2B5EF4-FFF2-40B4-BE49-F238E27FC236}">
                <a16:creationId xmlns:a16="http://schemas.microsoft.com/office/drawing/2014/main" id="{D0BB9A4B-A44B-462F-BD8B-2E1948E5C989}"/>
              </a:ext>
            </a:extLst>
          </p:cNvPr>
          <p:cNvSpPr txBox="1"/>
          <p:nvPr/>
        </p:nvSpPr>
        <p:spPr>
          <a:xfrm>
            <a:off x="159245" y="807459"/>
            <a:ext cx="8919441" cy="538384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1">
              <a:lnSpc>
                <a:spcPct val="107000"/>
              </a:lnSpc>
            </a:pPr>
            <a:r>
              <a:rPr lang="nb-NO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Gjennomgang av Ansatte</a:t>
            </a:r>
          </a:p>
          <a:p>
            <a:pPr lvl="1">
              <a:lnSpc>
                <a:spcPct val="107000"/>
              </a:lnSpc>
            </a:pPr>
            <a:endParaRPr kumimoji="0" lang="nb-NO" sz="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07000"/>
              </a:lnSpc>
              <a:buFont typeface="Wingdings" panose="05000000000000000000" pitchFamily="2" charset="2"/>
              <a:buChar char="q"/>
            </a:pPr>
            <a:r>
              <a:rPr kumimoji="0" lang="nb-NO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cs typeface="Times New Roman" panose="02020603050405020304" pitchFamily="18" charset="0"/>
              </a:rPr>
              <a:t>Ansatte</a:t>
            </a:r>
          </a:p>
          <a:p>
            <a:pPr marL="2571750" lvl="5" indent="-285750">
              <a:lnSpc>
                <a:spcPct val="107000"/>
              </a:lnSpc>
              <a:buFont typeface="Arial" panose="020B0604020202020204" pitchFamily="34" charset="0"/>
              <a:buChar char="•"/>
            </a:pPr>
            <a:r>
              <a:rPr kumimoji="0" lang="nb-NO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cs typeface="Times New Roman" panose="02020603050405020304" pitchFamily="18" charset="0"/>
              </a:rPr>
              <a:t>Lønnsperioder</a:t>
            </a:r>
          </a:p>
          <a:p>
            <a:pPr marL="2571750" lvl="5" indent="-285750">
              <a:lnSpc>
                <a:spcPct val="107000"/>
              </a:lnSpc>
              <a:buFont typeface="Arial" panose="020B0604020202020204" pitchFamily="34" charset="0"/>
              <a:buChar char="•"/>
            </a:pPr>
            <a:r>
              <a:rPr lang="nb-NO" sz="1400" dirty="0">
                <a:solidFill>
                  <a:prstClr val="black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Stillingskategori og Satsgrupper</a:t>
            </a:r>
          </a:p>
          <a:p>
            <a:pPr marL="2571750" lvl="5" indent="-285750">
              <a:lnSpc>
                <a:spcPct val="107000"/>
              </a:lnSpc>
              <a:buFont typeface="Arial" panose="020B0604020202020204" pitchFamily="34" charset="0"/>
              <a:buChar char="•"/>
            </a:pPr>
            <a:r>
              <a:rPr kumimoji="0" lang="nb-NO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cs typeface="Times New Roman" panose="02020603050405020304" pitchFamily="18" charset="0"/>
              </a:rPr>
              <a:t>Fakturakategori</a:t>
            </a:r>
          </a:p>
          <a:p>
            <a:pPr marL="2571750" lvl="5" indent="-285750">
              <a:lnSpc>
                <a:spcPct val="107000"/>
              </a:lnSpc>
              <a:buFont typeface="Arial" panose="020B0604020202020204" pitchFamily="34" charset="0"/>
              <a:buChar char="•"/>
            </a:pPr>
            <a:r>
              <a:rPr lang="nb-NO" sz="1400" dirty="0">
                <a:solidFill>
                  <a:prstClr val="black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Rapporttype lønnsarter</a:t>
            </a:r>
          </a:p>
          <a:p>
            <a:pPr marL="2571750" lvl="5" indent="-285750">
              <a:lnSpc>
                <a:spcPct val="107000"/>
              </a:lnSpc>
              <a:buFont typeface="Arial" panose="020B0604020202020204" pitchFamily="34" charset="0"/>
              <a:buChar char="•"/>
            </a:pPr>
            <a:r>
              <a:rPr lang="nb-NO" sz="1400" dirty="0">
                <a:solidFill>
                  <a:prstClr val="black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Lønnsarter</a:t>
            </a:r>
          </a:p>
          <a:p>
            <a:pPr marL="2571750" lvl="5" indent="-285750">
              <a:lnSpc>
                <a:spcPct val="107000"/>
              </a:lnSpc>
              <a:buFont typeface="Arial" panose="020B0604020202020204" pitchFamily="34" charset="0"/>
              <a:buChar char="•"/>
            </a:pPr>
            <a:r>
              <a:rPr lang="nb-NO" sz="1400" dirty="0">
                <a:solidFill>
                  <a:prstClr val="black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Lønnstakere</a:t>
            </a:r>
          </a:p>
          <a:p>
            <a:pPr lvl="2">
              <a:lnSpc>
                <a:spcPct val="107000"/>
              </a:lnSpc>
            </a:pPr>
            <a:endParaRPr lang="nb-NO" sz="800" dirty="0">
              <a:solidFill>
                <a:prstClr val="black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lvl="5">
              <a:lnSpc>
                <a:spcPct val="107000"/>
              </a:lnSpc>
            </a:pPr>
            <a:endParaRPr kumimoji="0" lang="nb-NO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07000"/>
              </a:lnSpc>
              <a:buFont typeface="Wingdings" panose="05000000000000000000" pitchFamily="2" charset="2"/>
              <a:buChar char="q"/>
            </a:pPr>
            <a:r>
              <a:rPr lang="nb-NO" dirty="0">
                <a:solidFill>
                  <a:prstClr val="black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Oppgaver</a:t>
            </a:r>
            <a:endParaRPr kumimoji="0" lang="nb-NO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marL="2571750" lvl="5" indent="-285750">
              <a:lnSpc>
                <a:spcPct val="107000"/>
              </a:lnSpc>
              <a:buFont typeface="Arial" panose="020B0604020202020204" pitchFamily="34" charset="0"/>
              <a:buChar char="•"/>
            </a:pPr>
            <a:r>
              <a:rPr lang="nb-NO" sz="1400" dirty="0">
                <a:solidFill>
                  <a:prstClr val="black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Opprette lønnsperioder</a:t>
            </a:r>
          </a:p>
          <a:p>
            <a:pPr marL="2571750" lvl="5" indent="-285750">
              <a:lnSpc>
                <a:spcPct val="107000"/>
              </a:lnSpc>
              <a:buFont typeface="Arial" panose="020B0604020202020204" pitchFamily="34" charset="0"/>
              <a:buChar char="•"/>
            </a:pPr>
            <a:r>
              <a:rPr lang="nb-NO" sz="1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Endre tekst på satsgruppe</a:t>
            </a:r>
            <a:endParaRPr lang="nb-NO" sz="1400" dirty="0">
              <a:solidFill>
                <a:prstClr val="black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marL="2571750" lvl="5" indent="-285750">
              <a:lnSpc>
                <a:spcPct val="107000"/>
              </a:lnSpc>
              <a:buFont typeface="Arial" panose="020B0604020202020204" pitchFamily="34" charset="0"/>
              <a:buChar char="•"/>
            </a:pPr>
            <a:r>
              <a:rPr lang="nb-NO" sz="1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Legg inn stillingskategori og satser i satsgrupper</a:t>
            </a:r>
          </a:p>
          <a:p>
            <a:pPr marL="2571750" lvl="5" indent="-285750">
              <a:lnSpc>
                <a:spcPct val="107000"/>
              </a:lnSpc>
              <a:buFont typeface="Arial" panose="020B0604020202020204" pitchFamily="34" charset="0"/>
              <a:buChar char="•"/>
            </a:pPr>
            <a:r>
              <a:rPr lang="nb-NO" sz="1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Sett inn innstillinger på disse lønnsartene</a:t>
            </a:r>
          </a:p>
          <a:p>
            <a:pPr marL="2571750" lvl="5" indent="-285750">
              <a:lnSpc>
                <a:spcPct val="107000"/>
              </a:lnSpc>
              <a:buFont typeface="Arial" panose="020B0604020202020204" pitchFamily="34" charset="0"/>
              <a:buChar char="•"/>
            </a:pPr>
            <a:r>
              <a:rPr lang="nb-NO" sz="1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Legg inn denne informasjonen på de ansatte</a:t>
            </a:r>
          </a:p>
          <a:p>
            <a:pPr marL="2571750" lvl="5" indent="-285750">
              <a:lnSpc>
                <a:spcPct val="107000"/>
              </a:lnSpc>
              <a:buFont typeface="Arial" panose="020B0604020202020204" pitchFamily="34" charset="0"/>
              <a:buChar char="•"/>
            </a:pPr>
            <a:r>
              <a:rPr lang="nb-NO" sz="1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Legg til lønnsart og følge art. Start med følge art.</a:t>
            </a:r>
          </a:p>
          <a:p>
            <a:pPr lvl="5">
              <a:lnSpc>
                <a:spcPct val="107000"/>
              </a:lnSpc>
            </a:pPr>
            <a:endParaRPr lang="nb-NO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571750" lvl="5" indent="-285750">
              <a:lnSpc>
                <a:spcPct val="107000"/>
              </a:lnSpc>
              <a:buFont typeface="Arial" panose="020B0604020202020204" pitchFamily="34" charset="0"/>
              <a:buChar char="•"/>
            </a:pPr>
            <a:endParaRPr lang="nb-NO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571750" lvl="5" indent="-285750">
              <a:lnSpc>
                <a:spcPct val="107000"/>
              </a:lnSpc>
              <a:buFont typeface="Arial" panose="020B0604020202020204" pitchFamily="34" charset="0"/>
              <a:buChar char="•"/>
            </a:pPr>
            <a:endParaRPr lang="nb-NO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571750" lvl="5" indent="-285750">
              <a:lnSpc>
                <a:spcPct val="107000"/>
              </a:lnSpc>
              <a:buFont typeface="Arial" panose="020B0604020202020204" pitchFamily="34" charset="0"/>
              <a:buChar char="•"/>
            </a:pPr>
            <a:endParaRPr lang="nb-NO" sz="1400" dirty="0">
              <a:solidFill>
                <a:prstClr val="black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marL="2571750" lvl="5" indent="-285750">
              <a:lnSpc>
                <a:spcPct val="107000"/>
              </a:lnSpc>
              <a:buFont typeface="Arial" panose="020B0604020202020204" pitchFamily="34" charset="0"/>
              <a:buChar char="•"/>
            </a:pPr>
            <a:endParaRPr kumimoji="0" lang="nb-NO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16" name="TekstSylinder 15">
            <a:extLst>
              <a:ext uri="{FF2B5EF4-FFF2-40B4-BE49-F238E27FC236}">
                <a16:creationId xmlns:a16="http://schemas.microsoft.com/office/drawing/2014/main" id="{764D0360-5F12-431A-B1F7-93270C2AF129}"/>
              </a:ext>
            </a:extLst>
          </p:cNvPr>
          <p:cNvSpPr txBox="1"/>
          <p:nvPr/>
        </p:nvSpPr>
        <p:spPr>
          <a:xfrm>
            <a:off x="603736" y="294896"/>
            <a:ext cx="212038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b-NO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Kursdag 2 del 2</a:t>
            </a:r>
            <a:endParaRPr kumimoji="0" lang="nb-NO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068263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04812C46-200A-4DEB-A05E-3ED6C68C23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9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8">
            <a:extLst>
              <a:ext uri="{FF2B5EF4-FFF2-40B4-BE49-F238E27FC236}">
                <a16:creationId xmlns:a16="http://schemas.microsoft.com/office/drawing/2014/main" id="{4B49850F-154E-461D-8F23-916C75C36E61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50000"/>
          </a:blip>
          <a:srcRect l="8354" t="12467" r="12334" b="-1"/>
          <a:stretch/>
        </p:blipFill>
        <p:spPr>
          <a:xfrm>
            <a:off x="1142132" y="0"/>
            <a:ext cx="11046819" cy="6858000"/>
          </a:xfrm>
          <a:prstGeom prst="rect">
            <a:avLst/>
          </a:prstGeom>
          <a:noFill/>
        </p:spPr>
      </p:pic>
      <p:sp>
        <p:nvSpPr>
          <p:cNvPr id="15" name="Rectangle 14">
            <a:extLst>
              <a:ext uri="{FF2B5EF4-FFF2-40B4-BE49-F238E27FC236}">
                <a16:creationId xmlns:a16="http://schemas.microsoft.com/office/drawing/2014/main" id="{D1EA859B-E555-4109-94F3-6700E046E0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7390263" cy="6858000"/>
          </a:xfrm>
          <a:prstGeom prst="rect">
            <a:avLst/>
          </a:prstGeom>
          <a:gradFill>
            <a:gsLst>
              <a:gs pos="48000">
                <a:schemeClr val="bg1"/>
              </a:gs>
              <a:gs pos="35000">
                <a:schemeClr val="bg1">
                  <a:alpha val="77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7" name="Bilde 6" descr="Et bilde som inneholder tekst&#10;&#10;Automatisk generert beskrivelse">
            <a:extLst>
              <a:ext uri="{FF2B5EF4-FFF2-40B4-BE49-F238E27FC236}">
                <a16:creationId xmlns:a16="http://schemas.microsoft.com/office/drawing/2014/main" id="{28EA3140-5053-4450-ABB9-26C498CFE4A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71094" y="6297103"/>
            <a:ext cx="985152" cy="401942"/>
          </a:xfrm>
          <a:prstGeom prst="rect">
            <a:avLst/>
          </a:prstGeom>
        </p:spPr>
      </p:pic>
      <p:sp>
        <p:nvSpPr>
          <p:cNvPr id="3" name="TekstSylinder 2">
            <a:extLst>
              <a:ext uri="{FF2B5EF4-FFF2-40B4-BE49-F238E27FC236}">
                <a16:creationId xmlns:a16="http://schemas.microsoft.com/office/drawing/2014/main" id="{53906789-0AB3-478F-B0A6-5772C655A8EE}"/>
              </a:ext>
            </a:extLst>
          </p:cNvPr>
          <p:cNvSpPr txBox="1"/>
          <p:nvPr/>
        </p:nvSpPr>
        <p:spPr>
          <a:xfrm>
            <a:off x="838200" y="2434201"/>
            <a:ext cx="3894221" cy="37427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90000"/>
              </a:lnSpc>
            </a:pPr>
            <a:endParaRPr lang="en-US" sz="2000" dirty="0"/>
          </a:p>
        </p:txBody>
      </p:sp>
      <p:sp>
        <p:nvSpPr>
          <p:cNvPr id="16" name="TekstSylinder 15">
            <a:extLst>
              <a:ext uri="{FF2B5EF4-FFF2-40B4-BE49-F238E27FC236}">
                <a16:creationId xmlns:a16="http://schemas.microsoft.com/office/drawing/2014/main" id="{764D0360-5F12-431A-B1F7-93270C2AF129}"/>
              </a:ext>
            </a:extLst>
          </p:cNvPr>
          <p:cNvSpPr txBox="1"/>
          <p:nvPr/>
        </p:nvSpPr>
        <p:spPr>
          <a:xfrm>
            <a:off x="485460" y="422686"/>
            <a:ext cx="131029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b-NO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Oppgave</a:t>
            </a:r>
            <a:endParaRPr kumimoji="0" lang="nb-NO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" name="TekstSylinder 17">
            <a:extLst>
              <a:ext uri="{FF2B5EF4-FFF2-40B4-BE49-F238E27FC236}">
                <a16:creationId xmlns:a16="http://schemas.microsoft.com/office/drawing/2014/main" id="{455A5A7E-29F7-4B4B-9023-33E9B106CF4B}"/>
              </a:ext>
            </a:extLst>
          </p:cNvPr>
          <p:cNvSpPr txBox="1"/>
          <p:nvPr/>
        </p:nvSpPr>
        <p:spPr>
          <a:xfrm>
            <a:off x="5233308" y="520212"/>
            <a:ext cx="6123214" cy="6719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marR="0" lvl="1" indent="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b-NO" sz="1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Times New Roman" panose="02020603050405020304" pitchFamily="18" charset="0"/>
              </a:rPr>
              <a:t>Det er viktig at vi legger </a:t>
            </a:r>
            <a:r>
              <a:rPr kumimoji="0" lang="nb-NO" sz="18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Times New Roman" panose="02020603050405020304" pitchFamily="18" charset="0"/>
              </a:rPr>
              <a:t>innformasjonen</a:t>
            </a:r>
            <a:r>
              <a:rPr kumimoji="0" lang="nb-NO" sz="1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Times New Roman" panose="02020603050405020304" pitchFamily="18" charset="0"/>
              </a:rPr>
              <a:t>, slik jeg har beskrevet i oppgavene. Vi skal bruke dette senere i kurset.</a:t>
            </a:r>
          </a:p>
        </p:txBody>
      </p:sp>
      <p:sp>
        <p:nvSpPr>
          <p:cNvPr id="20" name="TekstSylinder 19">
            <a:extLst>
              <a:ext uri="{FF2B5EF4-FFF2-40B4-BE49-F238E27FC236}">
                <a16:creationId xmlns:a16="http://schemas.microsoft.com/office/drawing/2014/main" id="{C843B440-8182-4887-84F2-E90A26C77D3D}"/>
              </a:ext>
            </a:extLst>
          </p:cNvPr>
          <p:cNvSpPr txBox="1"/>
          <p:nvPr/>
        </p:nvSpPr>
        <p:spPr>
          <a:xfrm>
            <a:off x="483934" y="1049606"/>
            <a:ext cx="172996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b-NO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Lønnsperioder</a:t>
            </a:r>
            <a:endParaRPr kumimoji="0" lang="nb-NO" sz="2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1" name="TekstSylinder 20">
            <a:extLst>
              <a:ext uri="{FF2B5EF4-FFF2-40B4-BE49-F238E27FC236}">
                <a16:creationId xmlns:a16="http://schemas.microsoft.com/office/drawing/2014/main" id="{8A012CE9-0CB6-405E-A75A-6D9C026C30D9}"/>
              </a:ext>
            </a:extLst>
          </p:cNvPr>
          <p:cNvSpPr txBox="1"/>
          <p:nvPr/>
        </p:nvSpPr>
        <p:spPr>
          <a:xfrm>
            <a:off x="483934" y="4036279"/>
            <a:ext cx="349807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b-NO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Stillingskategori og Satsregister</a:t>
            </a:r>
            <a:endParaRPr kumimoji="0" lang="nb-NO" sz="2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2" name="TekstSylinder 21">
            <a:extLst>
              <a:ext uri="{FF2B5EF4-FFF2-40B4-BE49-F238E27FC236}">
                <a16:creationId xmlns:a16="http://schemas.microsoft.com/office/drawing/2014/main" id="{D24AE69F-6B93-4BB9-B2CA-4EB6B3F6B1C7}"/>
              </a:ext>
            </a:extLst>
          </p:cNvPr>
          <p:cNvSpPr txBox="1"/>
          <p:nvPr/>
        </p:nvSpPr>
        <p:spPr>
          <a:xfrm>
            <a:off x="77604" y="4665095"/>
            <a:ext cx="4389208" cy="3755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1">
              <a:lnSpc>
                <a:spcPct val="107000"/>
              </a:lnSpc>
            </a:pPr>
            <a:r>
              <a:rPr lang="nb-NO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Endre tekst på satsgruppe 2.</a:t>
            </a:r>
            <a:endParaRPr kumimoji="0" lang="nb-NO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Times New Roman" panose="02020603050405020304" pitchFamily="18" charset="0"/>
            </a:endParaRPr>
          </a:p>
        </p:txBody>
      </p:sp>
      <p:graphicFrame>
        <p:nvGraphicFramePr>
          <p:cNvPr id="12" name="Tabell 11">
            <a:extLst>
              <a:ext uri="{FF2B5EF4-FFF2-40B4-BE49-F238E27FC236}">
                <a16:creationId xmlns:a16="http://schemas.microsoft.com/office/drawing/2014/main" id="{96BA814E-535A-48E6-8CBF-7FEA4FE064D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30185752"/>
              </p:ext>
            </p:extLst>
          </p:nvPr>
        </p:nvGraphicFramePr>
        <p:xfrm>
          <a:off x="1348914" y="2050100"/>
          <a:ext cx="10515597" cy="1792000"/>
        </p:xfrm>
        <a:graphic>
          <a:graphicData uri="http://schemas.openxmlformats.org/drawingml/2006/table">
            <a:tbl>
              <a:tblPr/>
              <a:tblGrid>
                <a:gridCol w="136044">
                  <a:extLst>
                    <a:ext uri="{9D8B030D-6E8A-4147-A177-3AD203B41FA5}">
                      <a16:colId xmlns:a16="http://schemas.microsoft.com/office/drawing/2014/main" val="3685777128"/>
                    </a:ext>
                  </a:extLst>
                </a:gridCol>
                <a:gridCol w="606015">
                  <a:extLst>
                    <a:ext uri="{9D8B030D-6E8A-4147-A177-3AD203B41FA5}">
                      <a16:colId xmlns:a16="http://schemas.microsoft.com/office/drawing/2014/main" val="1301955350"/>
                    </a:ext>
                  </a:extLst>
                </a:gridCol>
                <a:gridCol w="618382">
                  <a:extLst>
                    <a:ext uri="{9D8B030D-6E8A-4147-A177-3AD203B41FA5}">
                      <a16:colId xmlns:a16="http://schemas.microsoft.com/office/drawing/2014/main" val="1137467485"/>
                    </a:ext>
                  </a:extLst>
                </a:gridCol>
                <a:gridCol w="1818045">
                  <a:extLst>
                    <a:ext uri="{9D8B030D-6E8A-4147-A177-3AD203B41FA5}">
                      <a16:colId xmlns:a16="http://schemas.microsoft.com/office/drawing/2014/main" val="1474359346"/>
                    </a:ext>
                  </a:extLst>
                </a:gridCol>
                <a:gridCol w="1286236">
                  <a:extLst>
                    <a:ext uri="{9D8B030D-6E8A-4147-A177-3AD203B41FA5}">
                      <a16:colId xmlns:a16="http://schemas.microsoft.com/office/drawing/2014/main" val="2629231589"/>
                    </a:ext>
                  </a:extLst>
                </a:gridCol>
                <a:gridCol w="1286236">
                  <a:extLst>
                    <a:ext uri="{9D8B030D-6E8A-4147-A177-3AD203B41FA5}">
                      <a16:colId xmlns:a16="http://schemas.microsoft.com/office/drawing/2014/main" val="3547644181"/>
                    </a:ext>
                  </a:extLst>
                </a:gridCol>
                <a:gridCol w="1187295">
                  <a:extLst>
                    <a:ext uri="{9D8B030D-6E8A-4147-A177-3AD203B41FA5}">
                      <a16:colId xmlns:a16="http://schemas.microsoft.com/office/drawing/2014/main" val="2452340438"/>
                    </a:ext>
                  </a:extLst>
                </a:gridCol>
                <a:gridCol w="1215122">
                  <a:extLst>
                    <a:ext uri="{9D8B030D-6E8A-4147-A177-3AD203B41FA5}">
                      <a16:colId xmlns:a16="http://schemas.microsoft.com/office/drawing/2014/main" val="3110480516"/>
                    </a:ext>
                  </a:extLst>
                </a:gridCol>
                <a:gridCol w="1125456">
                  <a:extLst>
                    <a:ext uri="{9D8B030D-6E8A-4147-A177-3AD203B41FA5}">
                      <a16:colId xmlns:a16="http://schemas.microsoft.com/office/drawing/2014/main" val="1374688389"/>
                    </a:ext>
                  </a:extLst>
                </a:gridCol>
                <a:gridCol w="1100722">
                  <a:extLst>
                    <a:ext uri="{9D8B030D-6E8A-4147-A177-3AD203B41FA5}">
                      <a16:colId xmlns:a16="http://schemas.microsoft.com/office/drawing/2014/main" val="2685270686"/>
                    </a:ext>
                  </a:extLst>
                </a:gridCol>
                <a:gridCol w="136044">
                  <a:extLst>
                    <a:ext uri="{9D8B030D-6E8A-4147-A177-3AD203B41FA5}">
                      <a16:colId xmlns:a16="http://schemas.microsoft.com/office/drawing/2014/main" val="2080965941"/>
                    </a:ext>
                  </a:extLst>
                </a:gridCol>
              </a:tblGrid>
              <a:tr h="172580"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278" marR="9278" marT="927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278" marR="83506" marT="927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67012" marR="9278" marT="927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278" marR="9278" marT="927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278" marR="9278" marT="927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278" marR="9278" marT="927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278" marR="9278" marT="927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278" marR="9278" marT="927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278" marR="9278" marT="927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278" marR="9278" marT="927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278" marR="9278" marT="927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57271997"/>
                  </a:ext>
                </a:extLst>
              </a:tr>
              <a:tr h="575265">
                <a:tc>
                  <a:txBody>
                    <a:bodyPr/>
                    <a:lstStyle/>
                    <a:p>
                      <a:pPr algn="l" fontAlgn="ctr"/>
                      <a:r>
                        <a:rPr lang="nb-N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278" marR="9278" marT="927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b-NO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År</a:t>
                      </a:r>
                    </a:p>
                  </a:txBody>
                  <a:tcPr marL="9278" marR="9278" marT="927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b-NO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Nr</a:t>
                      </a:r>
                    </a:p>
                  </a:txBody>
                  <a:tcPr marL="9278" marR="9278" marT="927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b-NO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Tekst</a:t>
                      </a:r>
                    </a:p>
                  </a:txBody>
                  <a:tcPr marL="9278" marR="9278" marT="927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b-NO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Fra dato</a:t>
                      </a:r>
                    </a:p>
                  </a:txBody>
                  <a:tcPr marL="9278" marR="9278" marT="927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b-NO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Til dato</a:t>
                      </a:r>
                    </a:p>
                  </a:txBody>
                  <a:tcPr marL="9278" marR="9278" marT="927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b-NO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Ordreper. = reg. time</a:t>
                      </a:r>
                    </a:p>
                  </a:txBody>
                  <a:tcPr marL="9278" marR="9278" marT="927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b-NO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Ordre-periode</a:t>
                      </a:r>
                    </a:p>
                  </a:txBody>
                  <a:tcPr marL="9278" marR="9278" marT="927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b-NO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Ordreår</a:t>
                      </a:r>
                    </a:p>
                  </a:txBody>
                  <a:tcPr marL="9278" marR="9278" marT="927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b-NO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Status</a:t>
                      </a:r>
                    </a:p>
                  </a:txBody>
                  <a:tcPr marL="9278" marR="9278" marT="927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278" marR="9278" marT="927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93427253"/>
                  </a:ext>
                </a:extLst>
              </a:tr>
              <a:tr h="287633">
                <a:tc>
                  <a:txBody>
                    <a:bodyPr/>
                    <a:lstStyle/>
                    <a:p>
                      <a:pPr algn="l" fontAlgn="ctr"/>
                      <a:r>
                        <a:rPr lang="nb-N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278" marR="9278" marT="927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2022</a:t>
                      </a:r>
                    </a:p>
                  </a:txBody>
                  <a:tcPr marL="9278" marR="9278" marT="927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278" marR="9278" marT="927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01 Januar 2022</a:t>
                      </a:r>
                    </a:p>
                  </a:txBody>
                  <a:tcPr marL="83506" marR="9278" marT="927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01.01.2022</a:t>
                      </a:r>
                    </a:p>
                  </a:txBody>
                  <a:tcPr marL="9278" marR="9278" marT="927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31.01.2022</a:t>
                      </a:r>
                    </a:p>
                  </a:txBody>
                  <a:tcPr marL="9278" marR="9278" marT="927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Ja</a:t>
                      </a:r>
                    </a:p>
                  </a:txBody>
                  <a:tcPr marL="9278" marR="9278" marT="927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278" marR="9278" marT="927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2022</a:t>
                      </a:r>
                    </a:p>
                  </a:txBody>
                  <a:tcPr marL="9278" marR="9278" marT="927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Ferdig</a:t>
                      </a:r>
                    </a:p>
                  </a:txBody>
                  <a:tcPr marL="9278" marR="9278" marT="927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278" marR="9278" marT="927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396534"/>
                  </a:ext>
                </a:extLst>
              </a:tr>
              <a:tr h="287633">
                <a:tc>
                  <a:txBody>
                    <a:bodyPr/>
                    <a:lstStyle/>
                    <a:p>
                      <a:pPr algn="l" fontAlgn="ctr"/>
                      <a:r>
                        <a:rPr lang="nb-N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278" marR="9278" marT="927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b-NO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2022</a:t>
                      </a:r>
                    </a:p>
                  </a:txBody>
                  <a:tcPr marL="9278" marR="9278" marT="927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278" marR="9278" marT="927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02 Februar 2022</a:t>
                      </a:r>
                    </a:p>
                  </a:txBody>
                  <a:tcPr marL="83506" marR="9278" marT="927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01.02.2022</a:t>
                      </a:r>
                    </a:p>
                  </a:txBody>
                  <a:tcPr marL="9278" marR="9278" marT="927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28.02.2022</a:t>
                      </a:r>
                    </a:p>
                  </a:txBody>
                  <a:tcPr marL="9278" marR="9278" marT="927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Ja</a:t>
                      </a:r>
                    </a:p>
                  </a:txBody>
                  <a:tcPr marL="9278" marR="9278" marT="927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278" marR="9278" marT="927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2022</a:t>
                      </a:r>
                    </a:p>
                  </a:txBody>
                  <a:tcPr marL="9278" marR="9278" marT="927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Registrert</a:t>
                      </a:r>
                    </a:p>
                  </a:txBody>
                  <a:tcPr marL="9278" marR="9278" marT="927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278" marR="9278" marT="927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97250935"/>
                  </a:ext>
                </a:extLst>
              </a:tr>
              <a:tr h="287633">
                <a:tc>
                  <a:txBody>
                    <a:bodyPr/>
                    <a:lstStyle/>
                    <a:p>
                      <a:pPr algn="l" fontAlgn="ctr"/>
                      <a:r>
                        <a:rPr lang="nb-N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278" marR="9278" marT="927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2022</a:t>
                      </a:r>
                    </a:p>
                  </a:txBody>
                  <a:tcPr marL="9278" marR="9278" marT="927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278" marR="9278" marT="927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03 Mars 2022</a:t>
                      </a:r>
                    </a:p>
                  </a:txBody>
                  <a:tcPr marL="83506" marR="9278" marT="927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01.03.2022</a:t>
                      </a:r>
                    </a:p>
                  </a:txBody>
                  <a:tcPr marL="9278" marR="9278" marT="927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31.03.2022</a:t>
                      </a:r>
                    </a:p>
                  </a:txBody>
                  <a:tcPr marL="9278" marR="9278" marT="927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Ja</a:t>
                      </a:r>
                    </a:p>
                  </a:txBody>
                  <a:tcPr marL="9278" marR="9278" marT="927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278" marR="9278" marT="927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2022</a:t>
                      </a:r>
                    </a:p>
                  </a:txBody>
                  <a:tcPr marL="9278" marR="9278" marT="927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Venter</a:t>
                      </a:r>
                    </a:p>
                  </a:txBody>
                  <a:tcPr marL="9278" marR="9278" marT="927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278" marR="9278" marT="927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93277616"/>
                  </a:ext>
                </a:extLst>
              </a:tr>
              <a:tr h="172580"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278" marR="9278" marT="927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278" marR="83506" marT="927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67012" marR="9278" marT="927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278" marR="9278" marT="927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278" marR="9278" marT="927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278" marR="9278" marT="927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278" marR="9278" marT="927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278" marR="9278" marT="927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278" marR="9278" marT="927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278" marR="9278" marT="927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278" marR="9278" marT="927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95509889"/>
                  </a:ext>
                </a:extLst>
              </a:tr>
            </a:tbl>
          </a:graphicData>
        </a:graphic>
      </p:graphicFrame>
      <p:graphicFrame>
        <p:nvGraphicFramePr>
          <p:cNvPr id="23" name="Tabell 22">
            <a:extLst>
              <a:ext uri="{FF2B5EF4-FFF2-40B4-BE49-F238E27FC236}">
                <a16:creationId xmlns:a16="http://schemas.microsoft.com/office/drawing/2014/main" id="{42D8CA0C-E2B1-4671-82B3-E6A09B7013A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93640559"/>
              </p:ext>
            </p:extLst>
          </p:nvPr>
        </p:nvGraphicFramePr>
        <p:xfrm>
          <a:off x="5489111" y="4597161"/>
          <a:ext cx="6375400" cy="944880"/>
        </p:xfrm>
        <a:graphic>
          <a:graphicData uri="http://schemas.openxmlformats.org/drawingml/2006/table">
            <a:tbl>
              <a:tblPr/>
              <a:tblGrid>
                <a:gridCol w="139700">
                  <a:extLst>
                    <a:ext uri="{9D8B030D-6E8A-4147-A177-3AD203B41FA5}">
                      <a16:colId xmlns:a16="http://schemas.microsoft.com/office/drawing/2014/main" val="1049521055"/>
                    </a:ext>
                  </a:extLst>
                </a:gridCol>
                <a:gridCol w="2654300">
                  <a:extLst>
                    <a:ext uri="{9D8B030D-6E8A-4147-A177-3AD203B41FA5}">
                      <a16:colId xmlns:a16="http://schemas.microsoft.com/office/drawing/2014/main" val="217519429"/>
                    </a:ext>
                  </a:extLst>
                </a:gridCol>
                <a:gridCol w="3441700">
                  <a:extLst>
                    <a:ext uri="{9D8B030D-6E8A-4147-A177-3AD203B41FA5}">
                      <a16:colId xmlns:a16="http://schemas.microsoft.com/office/drawing/2014/main" val="1894828055"/>
                    </a:ext>
                  </a:extLst>
                </a:gridCol>
                <a:gridCol w="139700">
                  <a:extLst>
                    <a:ext uri="{9D8B030D-6E8A-4147-A177-3AD203B41FA5}">
                      <a16:colId xmlns:a16="http://schemas.microsoft.com/office/drawing/2014/main" val="252397457"/>
                    </a:ext>
                  </a:extLst>
                </a:gridCol>
              </a:tblGrid>
              <a:tr h="123825"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86600839"/>
                  </a:ext>
                </a:extLst>
              </a:tr>
              <a:tr h="295275">
                <a:tc>
                  <a:txBody>
                    <a:bodyPr/>
                    <a:lstStyle/>
                    <a:p>
                      <a:pPr algn="l" fontAlgn="ctr"/>
                      <a:r>
                        <a:rPr lang="nb-N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b-NO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Nr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b-NO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Navn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00194314"/>
                  </a:ext>
                </a:extLst>
              </a:tr>
              <a:tr h="295275">
                <a:tc>
                  <a:txBody>
                    <a:bodyPr/>
                    <a:lstStyle/>
                    <a:p>
                      <a:pPr algn="l" fontAlgn="ctr"/>
                      <a:r>
                        <a:rPr lang="nb-N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Timel. v/overtid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13912585"/>
                  </a:ext>
                </a:extLst>
              </a:tr>
              <a:tr h="123825"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91731112"/>
                  </a:ext>
                </a:extLst>
              </a:tr>
            </a:tbl>
          </a:graphicData>
        </a:graphic>
      </p:graphicFrame>
      <p:sp>
        <p:nvSpPr>
          <p:cNvPr id="17" name="TekstSylinder 16">
            <a:extLst>
              <a:ext uri="{FF2B5EF4-FFF2-40B4-BE49-F238E27FC236}">
                <a16:creationId xmlns:a16="http://schemas.microsoft.com/office/drawing/2014/main" id="{D1ED1942-0CB4-472D-811A-489EA3F3B3EB}"/>
              </a:ext>
            </a:extLst>
          </p:cNvPr>
          <p:cNvSpPr txBox="1"/>
          <p:nvPr/>
        </p:nvSpPr>
        <p:spPr>
          <a:xfrm>
            <a:off x="156431" y="1515956"/>
            <a:ext cx="6338962" cy="3755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1">
              <a:lnSpc>
                <a:spcPct val="107000"/>
              </a:lnSpc>
            </a:pPr>
            <a:r>
              <a:rPr lang="nb-NO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Opprette 3 lønnsperioder som vist, sett inn status.</a:t>
            </a:r>
          </a:p>
        </p:txBody>
      </p:sp>
    </p:spTree>
    <p:extLst>
      <p:ext uri="{BB962C8B-B14F-4D97-AF65-F5344CB8AC3E}">
        <p14:creationId xmlns:p14="http://schemas.microsoft.com/office/powerpoint/2010/main" val="32552301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04812C46-200A-4DEB-A05E-3ED6C68C23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9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8">
            <a:extLst>
              <a:ext uri="{FF2B5EF4-FFF2-40B4-BE49-F238E27FC236}">
                <a16:creationId xmlns:a16="http://schemas.microsoft.com/office/drawing/2014/main" id="{4B49850F-154E-461D-8F23-916C75C36E61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50000"/>
          </a:blip>
          <a:srcRect l="8354" t="12467" r="12334" b="-1"/>
          <a:stretch/>
        </p:blipFill>
        <p:spPr>
          <a:xfrm>
            <a:off x="1142132" y="0"/>
            <a:ext cx="11046819" cy="6858000"/>
          </a:xfrm>
          <a:prstGeom prst="rect">
            <a:avLst/>
          </a:prstGeom>
          <a:noFill/>
        </p:spPr>
      </p:pic>
      <p:sp>
        <p:nvSpPr>
          <p:cNvPr id="15" name="Rectangle 14">
            <a:extLst>
              <a:ext uri="{FF2B5EF4-FFF2-40B4-BE49-F238E27FC236}">
                <a16:creationId xmlns:a16="http://schemas.microsoft.com/office/drawing/2014/main" id="{D1EA859B-E555-4109-94F3-6700E046E0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7390263" cy="6858000"/>
          </a:xfrm>
          <a:prstGeom prst="rect">
            <a:avLst/>
          </a:prstGeom>
          <a:gradFill>
            <a:gsLst>
              <a:gs pos="48000">
                <a:schemeClr val="bg1"/>
              </a:gs>
              <a:gs pos="35000">
                <a:schemeClr val="bg1">
                  <a:alpha val="77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7" name="Bilde 6" descr="Et bilde som inneholder tekst&#10;&#10;Automatisk generert beskrivelse">
            <a:extLst>
              <a:ext uri="{FF2B5EF4-FFF2-40B4-BE49-F238E27FC236}">
                <a16:creationId xmlns:a16="http://schemas.microsoft.com/office/drawing/2014/main" id="{28EA3140-5053-4450-ABB9-26C498CFE4A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71094" y="6297103"/>
            <a:ext cx="985152" cy="401942"/>
          </a:xfrm>
          <a:prstGeom prst="rect">
            <a:avLst/>
          </a:prstGeom>
        </p:spPr>
      </p:pic>
      <p:sp>
        <p:nvSpPr>
          <p:cNvPr id="3" name="TekstSylinder 2">
            <a:extLst>
              <a:ext uri="{FF2B5EF4-FFF2-40B4-BE49-F238E27FC236}">
                <a16:creationId xmlns:a16="http://schemas.microsoft.com/office/drawing/2014/main" id="{53906789-0AB3-478F-B0A6-5772C655A8EE}"/>
              </a:ext>
            </a:extLst>
          </p:cNvPr>
          <p:cNvSpPr txBox="1"/>
          <p:nvPr/>
        </p:nvSpPr>
        <p:spPr>
          <a:xfrm>
            <a:off x="838200" y="2434201"/>
            <a:ext cx="3894221" cy="37427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90000"/>
              </a:lnSpc>
            </a:pPr>
            <a:endParaRPr lang="en-US" sz="2000" dirty="0"/>
          </a:p>
        </p:txBody>
      </p:sp>
      <p:sp>
        <p:nvSpPr>
          <p:cNvPr id="14" name="TekstSylinder 13">
            <a:extLst>
              <a:ext uri="{FF2B5EF4-FFF2-40B4-BE49-F238E27FC236}">
                <a16:creationId xmlns:a16="http://schemas.microsoft.com/office/drawing/2014/main" id="{D0BB9A4B-A44B-462F-BD8B-2E1948E5C989}"/>
              </a:ext>
            </a:extLst>
          </p:cNvPr>
          <p:cNvSpPr txBox="1"/>
          <p:nvPr/>
        </p:nvSpPr>
        <p:spPr>
          <a:xfrm>
            <a:off x="77604" y="1565388"/>
            <a:ext cx="4389208" cy="6719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1">
              <a:lnSpc>
                <a:spcPct val="107000"/>
              </a:lnSpc>
            </a:pPr>
            <a:r>
              <a:rPr lang="nb-NO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Legg inn stillingskategori og satser i satsgrupper</a:t>
            </a:r>
          </a:p>
        </p:txBody>
      </p:sp>
      <p:sp>
        <p:nvSpPr>
          <p:cNvPr id="16" name="TekstSylinder 15">
            <a:extLst>
              <a:ext uri="{FF2B5EF4-FFF2-40B4-BE49-F238E27FC236}">
                <a16:creationId xmlns:a16="http://schemas.microsoft.com/office/drawing/2014/main" id="{764D0360-5F12-431A-B1F7-93270C2AF129}"/>
              </a:ext>
            </a:extLst>
          </p:cNvPr>
          <p:cNvSpPr txBox="1"/>
          <p:nvPr/>
        </p:nvSpPr>
        <p:spPr>
          <a:xfrm>
            <a:off x="485460" y="422686"/>
            <a:ext cx="131029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b-NO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Oppgave</a:t>
            </a:r>
            <a:endParaRPr kumimoji="0" lang="nb-NO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" name="TekstSylinder 17">
            <a:extLst>
              <a:ext uri="{FF2B5EF4-FFF2-40B4-BE49-F238E27FC236}">
                <a16:creationId xmlns:a16="http://schemas.microsoft.com/office/drawing/2014/main" id="{455A5A7E-29F7-4B4B-9023-33E9B106CF4B}"/>
              </a:ext>
            </a:extLst>
          </p:cNvPr>
          <p:cNvSpPr txBox="1"/>
          <p:nvPr/>
        </p:nvSpPr>
        <p:spPr>
          <a:xfrm>
            <a:off x="5233308" y="520212"/>
            <a:ext cx="6123214" cy="6719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marR="0" lvl="1" indent="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b-NO" sz="1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Times New Roman" panose="02020603050405020304" pitchFamily="18" charset="0"/>
              </a:rPr>
              <a:t>Det er viktig at vi legger </a:t>
            </a:r>
            <a:r>
              <a:rPr kumimoji="0" lang="nb-NO" sz="18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Times New Roman" panose="02020603050405020304" pitchFamily="18" charset="0"/>
              </a:rPr>
              <a:t>innformasjonen</a:t>
            </a:r>
            <a:r>
              <a:rPr kumimoji="0" lang="nb-NO" sz="1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Times New Roman" panose="02020603050405020304" pitchFamily="18" charset="0"/>
              </a:rPr>
              <a:t>, slik jeg har beskrevet i oppgavene. Vi skal bruke dette senere i kurset.</a:t>
            </a:r>
          </a:p>
        </p:txBody>
      </p:sp>
      <p:sp>
        <p:nvSpPr>
          <p:cNvPr id="20" name="TekstSylinder 19">
            <a:extLst>
              <a:ext uri="{FF2B5EF4-FFF2-40B4-BE49-F238E27FC236}">
                <a16:creationId xmlns:a16="http://schemas.microsoft.com/office/drawing/2014/main" id="{C843B440-8182-4887-84F2-E90A26C77D3D}"/>
              </a:ext>
            </a:extLst>
          </p:cNvPr>
          <p:cNvSpPr txBox="1"/>
          <p:nvPr/>
        </p:nvSpPr>
        <p:spPr>
          <a:xfrm>
            <a:off x="483934" y="1049606"/>
            <a:ext cx="349807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b-NO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Stillingskategori og Satsregister</a:t>
            </a:r>
            <a:endParaRPr kumimoji="0" lang="nb-NO" sz="2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aphicFrame>
        <p:nvGraphicFramePr>
          <p:cNvPr id="2" name="Tabell 1">
            <a:extLst>
              <a:ext uri="{FF2B5EF4-FFF2-40B4-BE49-F238E27FC236}">
                <a16:creationId xmlns:a16="http://schemas.microsoft.com/office/drawing/2014/main" id="{BC5F767A-49E6-4CC4-9366-C6D18C08655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18376856"/>
              </p:ext>
            </p:extLst>
          </p:nvPr>
        </p:nvGraphicFramePr>
        <p:xfrm>
          <a:off x="1270908" y="2539728"/>
          <a:ext cx="10515600" cy="2825863"/>
        </p:xfrm>
        <a:graphic>
          <a:graphicData uri="http://schemas.openxmlformats.org/drawingml/2006/table">
            <a:tbl>
              <a:tblPr/>
              <a:tblGrid>
                <a:gridCol w="119341">
                  <a:extLst>
                    <a:ext uri="{9D8B030D-6E8A-4147-A177-3AD203B41FA5}">
                      <a16:colId xmlns:a16="http://schemas.microsoft.com/office/drawing/2014/main" val="1593353600"/>
                    </a:ext>
                  </a:extLst>
                </a:gridCol>
                <a:gridCol w="650952">
                  <a:extLst>
                    <a:ext uri="{9D8B030D-6E8A-4147-A177-3AD203B41FA5}">
                      <a16:colId xmlns:a16="http://schemas.microsoft.com/office/drawing/2014/main" val="56297098"/>
                    </a:ext>
                  </a:extLst>
                </a:gridCol>
                <a:gridCol w="2074912">
                  <a:extLst>
                    <a:ext uri="{9D8B030D-6E8A-4147-A177-3AD203B41FA5}">
                      <a16:colId xmlns:a16="http://schemas.microsoft.com/office/drawing/2014/main" val="1599705003"/>
                    </a:ext>
                  </a:extLst>
                </a:gridCol>
                <a:gridCol w="1258509">
                  <a:extLst>
                    <a:ext uri="{9D8B030D-6E8A-4147-A177-3AD203B41FA5}">
                      <a16:colId xmlns:a16="http://schemas.microsoft.com/office/drawing/2014/main" val="1073314147"/>
                    </a:ext>
                  </a:extLst>
                </a:gridCol>
                <a:gridCol w="2061351">
                  <a:extLst>
                    <a:ext uri="{9D8B030D-6E8A-4147-A177-3AD203B41FA5}">
                      <a16:colId xmlns:a16="http://schemas.microsoft.com/office/drawing/2014/main" val="1731562790"/>
                    </a:ext>
                  </a:extLst>
                </a:gridCol>
                <a:gridCol w="2061351">
                  <a:extLst>
                    <a:ext uri="{9D8B030D-6E8A-4147-A177-3AD203B41FA5}">
                      <a16:colId xmlns:a16="http://schemas.microsoft.com/office/drawing/2014/main" val="3989428031"/>
                    </a:ext>
                  </a:extLst>
                </a:gridCol>
                <a:gridCol w="2169843">
                  <a:extLst>
                    <a:ext uri="{9D8B030D-6E8A-4147-A177-3AD203B41FA5}">
                      <a16:colId xmlns:a16="http://schemas.microsoft.com/office/drawing/2014/main" val="2909415809"/>
                    </a:ext>
                  </a:extLst>
                </a:gridCol>
                <a:gridCol w="119341">
                  <a:extLst>
                    <a:ext uri="{9D8B030D-6E8A-4147-A177-3AD203B41FA5}">
                      <a16:colId xmlns:a16="http://schemas.microsoft.com/office/drawing/2014/main" val="1999420141"/>
                    </a:ext>
                  </a:extLst>
                </a:gridCol>
              </a:tblGrid>
              <a:tr h="151386">
                <a:tc>
                  <a:txBody>
                    <a:bodyPr/>
                    <a:lstStyle/>
                    <a:p>
                      <a:pPr algn="l" fontAlgn="b"/>
                      <a:r>
                        <a:rPr lang="nb-N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139" marR="8139" marT="81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139" marR="73251" marT="81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46502" marR="8139" marT="81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139" marR="8139" marT="81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139" marR="8139" marT="81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139" marR="8139" marT="81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139" marR="8139" marT="81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139" marR="8139" marT="81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80196852"/>
                  </a:ext>
                </a:extLst>
              </a:tr>
              <a:tr h="504619">
                <a:tc>
                  <a:txBody>
                    <a:bodyPr/>
                    <a:lstStyle/>
                    <a:p>
                      <a:pPr algn="l" fontAlgn="ctr"/>
                      <a:r>
                        <a:rPr lang="nb-N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139" marR="8139" marT="813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b-NO" sz="1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Nr</a:t>
                      </a:r>
                    </a:p>
                  </a:txBody>
                  <a:tcPr marL="8139" marR="8139" marT="813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b-NO" sz="1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Beskrivelse</a:t>
                      </a:r>
                    </a:p>
                  </a:txBody>
                  <a:tcPr marL="8139" marR="8139" marT="813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b-NO" sz="1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</a:t>
                      </a:r>
                      <a:br>
                        <a:rPr lang="nb-NO" sz="1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nb-NO" sz="1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Timelønn</a:t>
                      </a:r>
                    </a:p>
                  </a:txBody>
                  <a:tcPr marL="8139" marR="8139" marT="813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b-NO" sz="1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br>
                        <a:rPr lang="nb-NO" sz="1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nb-NO" sz="1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Timel. v/overtid</a:t>
                      </a:r>
                    </a:p>
                  </a:txBody>
                  <a:tcPr marL="8139" marR="8139" marT="813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b-NO" sz="1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  <a:br>
                        <a:rPr lang="nb-NO" sz="1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nb-NO" sz="1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Overtidstillegg 50%</a:t>
                      </a:r>
                    </a:p>
                  </a:txBody>
                  <a:tcPr marL="8139" marR="8139" marT="813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b-NO" sz="1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  <a:br>
                        <a:rPr lang="nb-NO" sz="1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nb-NO" sz="1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Overtidstillegg 100%</a:t>
                      </a:r>
                    </a:p>
                  </a:txBody>
                  <a:tcPr marL="8139" marR="8139" marT="813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139" marR="8139" marT="813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21704117"/>
                  </a:ext>
                </a:extLst>
              </a:tr>
              <a:tr h="252309">
                <a:tc>
                  <a:txBody>
                    <a:bodyPr/>
                    <a:lstStyle/>
                    <a:p>
                      <a:pPr algn="l" fontAlgn="ctr"/>
                      <a:r>
                        <a:rPr lang="nb-N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139" marR="8139" marT="813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8139" marR="8139" marT="813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Lærling 6. halvår</a:t>
                      </a:r>
                    </a:p>
                  </a:txBody>
                  <a:tcPr marL="73251" marR="8139" marT="813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106,53</a:t>
                      </a:r>
                    </a:p>
                  </a:txBody>
                  <a:tcPr marL="8139" marR="8139" marT="813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196,47</a:t>
                      </a:r>
                    </a:p>
                  </a:txBody>
                  <a:tcPr marL="8139" marR="8139" marT="813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151,48</a:t>
                      </a:r>
                    </a:p>
                  </a:txBody>
                  <a:tcPr marL="8139" marR="8139" marT="813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302,96</a:t>
                      </a:r>
                    </a:p>
                  </a:txBody>
                  <a:tcPr marL="8139" marR="8139" marT="813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139" marR="8139" marT="813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48987488"/>
                  </a:ext>
                </a:extLst>
              </a:tr>
              <a:tr h="252309">
                <a:tc>
                  <a:txBody>
                    <a:bodyPr/>
                    <a:lstStyle/>
                    <a:p>
                      <a:pPr algn="l" fontAlgn="ctr"/>
                      <a:r>
                        <a:rPr lang="nb-N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139" marR="8139" marT="813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b-NO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8139" marR="8139" marT="813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Lærling 8. halvår</a:t>
                      </a:r>
                    </a:p>
                  </a:txBody>
                  <a:tcPr marL="73251" marR="8139" marT="813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b-NO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146,48</a:t>
                      </a:r>
                    </a:p>
                  </a:txBody>
                  <a:tcPr marL="8139" marR="8139" marT="813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b-NO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196,47</a:t>
                      </a:r>
                    </a:p>
                  </a:txBody>
                  <a:tcPr marL="8139" marR="8139" marT="813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b-NO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151,48</a:t>
                      </a:r>
                    </a:p>
                  </a:txBody>
                  <a:tcPr marL="8139" marR="8139" marT="813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b-NO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302,96</a:t>
                      </a:r>
                    </a:p>
                  </a:txBody>
                  <a:tcPr marL="8139" marR="8139" marT="813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139" marR="8139" marT="813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48939822"/>
                  </a:ext>
                </a:extLst>
              </a:tr>
              <a:tr h="252309">
                <a:tc>
                  <a:txBody>
                    <a:bodyPr/>
                    <a:lstStyle/>
                    <a:p>
                      <a:pPr algn="l" fontAlgn="ctr"/>
                      <a:r>
                        <a:rPr lang="nb-N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139" marR="8139" marT="813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8139" marR="8139" marT="81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Fagarbeidere</a:t>
                      </a:r>
                    </a:p>
                  </a:txBody>
                  <a:tcPr marL="73251" marR="8139" marT="81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229,65</a:t>
                      </a:r>
                    </a:p>
                  </a:txBody>
                  <a:tcPr marL="8139" marR="8139" marT="81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229,65</a:t>
                      </a:r>
                    </a:p>
                  </a:txBody>
                  <a:tcPr marL="8139" marR="8139" marT="81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167,48</a:t>
                      </a:r>
                    </a:p>
                  </a:txBody>
                  <a:tcPr marL="8139" marR="8139" marT="81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334,96</a:t>
                      </a:r>
                    </a:p>
                  </a:txBody>
                  <a:tcPr marL="8139" marR="8139" marT="81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139" marR="8139" marT="813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69209024"/>
                  </a:ext>
                </a:extLst>
              </a:tr>
              <a:tr h="252309">
                <a:tc>
                  <a:txBody>
                    <a:bodyPr/>
                    <a:lstStyle/>
                    <a:p>
                      <a:pPr algn="l" fontAlgn="b"/>
                      <a:r>
                        <a:rPr lang="nb-N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139" marR="8139" marT="81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b-NO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8139" marR="8139" marT="813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Fagarbeidere over 2 år</a:t>
                      </a:r>
                    </a:p>
                  </a:txBody>
                  <a:tcPr marL="73251" marR="8139" marT="813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b-NO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231,90</a:t>
                      </a:r>
                    </a:p>
                  </a:txBody>
                  <a:tcPr marL="8139" marR="8139" marT="813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b-NO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231,90</a:t>
                      </a:r>
                    </a:p>
                  </a:txBody>
                  <a:tcPr marL="8139" marR="8139" marT="813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b-NO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167,48</a:t>
                      </a:r>
                    </a:p>
                  </a:txBody>
                  <a:tcPr marL="8139" marR="8139" marT="813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b-NO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334,96</a:t>
                      </a:r>
                    </a:p>
                  </a:txBody>
                  <a:tcPr marL="8139" marR="8139" marT="813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139" marR="8139" marT="81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02722128"/>
                  </a:ext>
                </a:extLst>
              </a:tr>
              <a:tr h="252309">
                <a:tc>
                  <a:txBody>
                    <a:bodyPr/>
                    <a:lstStyle/>
                    <a:p>
                      <a:pPr algn="l" fontAlgn="b"/>
                      <a:r>
                        <a:rPr lang="nb-N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139" marR="8139" marT="81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8139" marR="8139" marT="81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Fagarbeidere over 11 år</a:t>
                      </a:r>
                    </a:p>
                  </a:txBody>
                  <a:tcPr marL="73251" marR="8139" marT="81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238,66</a:t>
                      </a:r>
                    </a:p>
                  </a:txBody>
                  <a:tcPr marL="8139" marR="8139" marT="81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238,66</a:t>
                      </a:r>
                    </a:p>
                  </a:txBody>
                  <a:tcPr marL="8139" marR="8139" marT="81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167,48</a:t>
                      </a:r>
                    </a:p>
                  </a:txBody>
                  <a:tcPr marL="8139" marR="8139" marT="81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334,96</a:t>
                      </a:r>
                    </a:p>
                  </a:txBody>
                  <a:tcPr marL="8139" marR="8139" marT="81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139" marR="8139" marT="81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27174263"/>
                  </a:ext>
                </a:extLst>
              </a:tr>
              <a:tr h="252309">
                <a:tc>
                  <a:txBody>
                    <a:bodyPr/>
                    <a:lstStyle/>
                    <a:p>
                      <a:pPr algn="l" fontAlgn="b"/>
                      <a:r>
                        <a:rPr lang="nb-N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139" marR="8139" marT="81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b-NO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</a:p>
                  </a:txBody>
                  <a:tcPr marL="8139" marR="8139" marT="813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Ingeniør</a:t>
                      </a:r>
                    </a:p>
                  </a:txBody>
                  <a:tcPr marL="73251" marR="8139" marT="813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b-NO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375,00</a:t>
                      </a:r>
                    </a:p>
                  </a:txBody>
                  <a:tcPr marL="8139" marR="8139" marT="813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b-NO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375,00</a:t>
                      </a:r>
                    </a:p>
                  </a:txBody>
                  <a:tcPr marL="8139" marR="8139" marT="813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b-NO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187,50</a:t>
                      </a:r>
                    </a:p>
                  </a:txBody>
                  <a:tcPr marL="8139" marR="8139" marT="813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b-NO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375,00</a:t>
                      </a:r>
                    </a:p>
                  </a:txBody>
                  <a:tcPr marL="8139" marR="8139" marT="813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139" marR="8139" marT="81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12972720"/>
                  </a:ext>
                </a:extLst>
              </a:tr>
              <a:tr h="252309">
                <a:tc>
                  <a:txBody>
                    <a:bodyPr/>
                    <a:lstStyle/>
                    <a:p>
                      <a:pPr algn="l" fontAlgn="b"/>
                      <a:r>
                        <a:rPr lang="nb-N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139" marR="8139" marT="81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</a:t>
                      </a:r>
                    </a:p>
                  </a:txBody>
                  <a:tcPr marL="8139" marR="8139" marT="81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Elektroinstallatør</a:t>
                      </a:r>
                    </a:p>
                  </a:txBody>
                  <a:tcPr marL="73251" marR="8139" marT="81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420,00</a:t>
                      </a:r>
                    </a:p>
                  </a:txBody>
                  <a:tcPr marL="8139" marR="8139" marT="81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420,00</a:t>
                      </a:r>
                    </a:p>
                  </a:txBody>
                  <a:tcPr marL="8139" marR="8139" marT="81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210,00</a:t>
                      </a:r>
                    </a:p>
                  </a:txBody>
                  <a:tcPr marL="8139" marR="8139" marT="81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420,00</a:t>
                      </a:r>
                    </a:p>
                  </a:txBody>
                  <a:tcPr marL="8139" marR="8139" marT="81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139" marR="8139" marT="81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45939870"/>
                  </a:ext>
                </a:extLst>
              </a:tr>
              <a:tr h="252309">
                <a:tc>
                  <a:txBody>
                    <a:bodyPr/>
                    <a:lstStyle/>
                    <a:p>
                      <a:pPr algn="l" fontAlgn="b"/>
                      <a:r>
                        <a:rPr lang="nb-N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139" marR="8139" marT="81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b-NO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</a:t>
                      </a:r>
                    </a:p>
                  </a:txBody>
                  <a:tcPr marL="8139" marR="8139" marT="813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Saksbehandler</a:t>
                      </a:r>
                    </a:p>
                  </a:txBody>
                  <a:tcPr marL="73251" marR="8139" marT="813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b-NO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340,00</a:t>
                      </a:r>
                    </a:p>
                  </a:txBody>
                  <a:tcPr marL="8139" marR="8139" marT="813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b-NO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340,00</a:t>
                      </a:r>
                    </a:p>
                  </a:txBody>
                  <a:tcPr marL="8139" marR="8139" marT="813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b-NO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170,00</a:t>
                      </a:r>
                    </a:p>
                  </a:txBody>
                  <a:tcPr marL="8139" marR="8139" marT="813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b-NO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340,00</a:t>
                      </a:r>
                    </a:p>
                  </a:txBody>
                  <a:tcPr marL="8139" marR="8139" marT="813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139" marR="8139" marT="81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6191771"/>
                  </a:ext>
                </a:extLst>
              </a:tr>
              <a:tr h="151386">
                <a:tc>
                  <a:txBody>
                    <a:bodyPr/>
                    <a:lstStyle/>
                    <a:p>
                      <a:pPr algn="l" fontAlgn="b"/>
                      <a:r>
                        <a:rPr lang="nb-N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139" marR="8139" marT="81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139" marR="73251" marT="813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46502" marR="8139" marT="813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139" marR="8139" marT="813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139" marR="8139" marT="813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139" marR="8139" marT="813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139" marR="8139" marT="813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139" marR="8139" marT="81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7496881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369143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04812C46-200A-4DEB-A05E-3ED6C68C23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9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8">
            <a:extLst>
              <a:ext uri="{FF2B5EF4-FFF2-40B4-BE49-F238E27FC236}">
                <a16:creationId xmlns:a16="http://schemas.microsoft.com/office/drawing/2014/main" id="{4B49850F-154E-461D-8F23-916C75C36E61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50000"/>
          </a:blip>
          <a:srcRect l="8354" t="12467" r="12334" b="-1"/>
          <a:stretch/>
        </p:blipFill>
        <p:spPr>
          <a:xfrm>
            <a:off x="1142132" y="0"/>
            <a:ext cx="11046819" cy="6858000"/>
          </a:xfrm>
          <a:prstGeom prst="rect">
            <a:avLst/>
          </a:prstGeom>
          <a:noFill/>
        </p:spPr>
      </p:pic>
      <p:sp>
        <p:nvSpPr>
          <p:cNvPr id="15" name="Rectangle 14">
            <a:extLst>
              <a:ext uri="{FF2B5EF4-FFF2-40B4-BE49-F238E27FC236}">
                <a16:creationId xmlns:a16="http://schemas.microsoft.com/office/drawing/2014/main" id="{D1EA859B-E555-4109-94F3-6700E046E0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7390263" cy="6858000"/>
          </a:xfrm>
          <a:prstGeom prst="rect">
            <a:avLst/>
          </a:prstGeom>
          <a:gradFill>
            <a:gsLst>
              <a:gs pos="48000">
                <a:schemeClr val="bg1"/>
              </a:gs>
              <a:gs pos="35000">
                <a:schemeClr val="bg1">
                  <a:alpha val="77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7" name="Bilde 6" descr="Et bilde som inneholder tekst&#10;&#10;Automatisk generert beskrivelse">
            <a:extLst>
              <a:ext uri="{FF2B5EF4-FFF2-40B4-BE49-F238E27FC236}">
                <a16:creationId xmlns:a16="http://schemas.microsoft.com/office/drawing/2014/main" id="{28EA3140-5053-4450-ABB9-26C498CFE4A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71094" y="6297103"/>
            <a:ext cx="985152" cy="401942"/>
          </a:xfrm>
          <a:prstGeom prst="rect">
            <a:avLst/>
          </a:prstGeom>
        </p:spPr>
      </p:pic>
      <p:sp>
        <p:nvSpPr>
          <p:cNvPr id="3" name="TekstSylinder 2">
            <a:extLst>
              <a:ext uri="{FF2B5EF4-FFF2-40B4-BE49-F238E27FC236}">
                <a16:creationId xmlns:a16="http://schemas.microsoft.com/office/drawing/2014/main" id="{53906789-0AB3-478F-B0A6-5772C655A8EE}"/>
              </a:ext>
            </a:extLst>
          </p:cNvPr>
          <p:cNvSpPr txBox="1"/>
          <p:nvPr/>
        </p:nvSpPr>
        <p:spPr>
          <a:xfrm>
            <a:off x="838200" y="2434201"/>
            <a:ext cx="3894221" cy="37427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90000"/>
              </a:lnSpc>
            </a:pPr>
            <a:endParaRPr lang="en-US" sz="2000" dirty="0"/>
          </a:p>
        </p:txBody>
      </p:sp>
      <p:sp>
        <p:nvSpPr>
          <p:cNvPr id="14" name="TekstSylinder 13">
            <a:extLst>
              <a:ext uri="{FF2B5EF4-FFF2-40B4-BE49-F238E27FC236}">
                <a16:creationId xmlns:a16="http://schemas.microsoft.com/office/drawing/2014/main" id="{D0BB9A4B-A44B-462F-BD8B-2E1948E5C989}"/>
              </a:ext>
            </a:extLst>
          </p:cNvPr>
          <p:cNvSpPr txBox="1"/>
          <p:nvPr/>
        </p:nvSpPr>
        <p:spPr>
          <a:xfrm>
            <a:off x="77604" y="1565388"/>
            <a:ext cx="4389208" cy="6719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1">
              <a:lnSpc>
                <a:spcPct val="107000"/>
              </a:lnSpc>
            </a:pPr>
            <a:r>
              <a:rPr lang="nb-NO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Sett inn innstillinger på disse lønnsartene</a:t>
            </a:r>
          </a:p>
        </p:txBody>
      </p:sp>
      <p:sp>
        <p:nvSpPr>
          <p:cNvPr id="16" name="TekstSylinder 15">
            <a:extLst>
              <a:ext uri="{FF2B5EF4-FFF2-40B4-BE49-F238E27FC236}">
                <a16:creationId xmlns:a16="http://schemas.microsoft.com/office/drawing/2014/main" id="{764D0360-5F12-431A-B1F7-93270C2AF129}"/>
              </a:ext>
            </a:extLst>
          </p:cNvPr>
          <p:cNvSpPr txBox="1"/>
          <p:nvPr/>
        </p:nvSpPr>
        <p:spPr>
          <a:xfrm>
            <a:off x="485460" y="422686"/>
            <a:ext cx="131029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b-NO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Oppgave</a:t>
            </a:r>
            <a:endParaRPr kumimoji="0" lang="nb-NO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" name="TekstSylinder 17">
            <a:extLst>
              <a:ext uri="{FF2B5EF4-FFF2-40B4-BE49-F238E27FC236}">
                <a16:creationId xmlns:a16="http://schemas.microsoft.com/office/drawing/2014/main" id="{455A5A7E-29F7-4B4B-9023-33E9B106CF4B}"/>
              </a:ext>
            </a:extLst>
          </p:cNvPr>
          <p:cNvSpPr txBox="1"/>
          <p:nvPr/>
        </p:nvSpPr>
        <p:spPr>
          <a:xfrm>
            <a:off x="5233308" y="520212"/>
            <a:ext cx="6123214" cy="6719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marR="0" lvl="1" indent="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b-NO" sz="1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Times New Roman" panose="02020603050405020304" pitchFamily="18" charset="0"/>
              </a:rPr>
              <a:t>Det er viktig at vi legger </a:t>
            </a:r>
            <a:r>
              <a:rPr kumimoji="0" lang="nb-NO" sz="18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Times New Roman" panose="02020603050405020304" pitchFamily="18" charset="0"/>
              </a:rPr>
              <a:t>innformasjonen</a:t>
            </a:r>
            <a:r>
              <a:rPr kumimoji="0" lang="nb-NO" sz="1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Times New Roman" panose="02020603050405020304" pitchFamily="18" charset="0"/>
              </a:rPr>
              <a:t>, slik jeg har beskrevet i oppgavene. Vi skal bruke dette senere i kurset.</a:t>
            </a:r>
          </a:p>
        </p:txBody>
      </p:sp>
      <p:sp>
        <p:nvSpPr>
          <p:cNvPr id="20" name="TekstSylinder 19">
            <a:extLst>
              <a:ext uri="{FF2B5EF4-FFF2-40B4-BE49-F238E27FC236}">
                <a16:creationId xmlns:a16="http://schemas.microsoft.com/office/drawing/2014/main" id="{C843B440-8182-4887-84F2-E90A26C77D3D}"/>
              </a:ext>
            </a:extLst>
          </p:cNvPr>
          <p:cNvSpPr txBox="1"/>
          <p:nvPr/>
        </p:nvSpPr>
        <p:spPr>
          <a:xfrm>
            <a:off x="483934" y="1049606"/>
            <a:ext cx="133568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b-NO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Lønnsarter</a:t>
            </a:r>
            <a:endParaRPr kumimoji="0" lang="nb-NO" sz="2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aphicFrame>
        <p:nvGraphicFramePr>
          <p:cNvPr id="4" name="Tabell 3">
            <a:extLst>
              <a:ext uri="{FF2B5EF4-FFF2-40B4-BE49-F238E27FC236}">
                <a16:creationId xmlns:a16="http://schemas.microsoft.com/office/drawing/2014/main" id="{5587B803-E9FA-4192-92CC-45DB1391DF2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50041282"/>
              </p:ext>
            </p:extLst>
          </p:nvPr>
        </p:nvGraphicFramePr>
        <p:xfrm>
          <a:off x="1270907" y="2687727"/>
          <a:ext cx="10515601" cy="2727197"/>
        </p:xfrm>
        <a:graphic>
          <a:graphicData uri="http://schemas.openxmlformats.org/drawingml/2006/table">
            <a:tbl>
              <a:tblPr/>
              <a:tblGrid>
                <a:gridCol w="90848">
                  <a:extLst>
                    <a:ext uri="{9D8B030D-6E8A-4147-A177-3AD203B41FA5}">
                      <a16:colId xmlns:a16="http://schemas.microsoft.com/office/drawing/2014/main" val="3371793171"/>
                    </a:ext>
                  </a:extLst>
                </a:gridCol>
                <a:gridCol w="1701326">
                  <a:extLst>
                    <a:ext uri="{9D8B030D-6E8A-4147-A177-3AD203B41FA5}">
                      <a16:colId xmlns:a16="http://schemas.microsoft.com/office/drawing/2014/main" val="2755779353"/>
                    </a:ext>
                  </a:extLst>
                </a:gridCol>
                <a:gridCol w="1899539">
                  <a:extLst>
                    <a:ext uri="{9D8B030D-6E8A-4147-A177-3AD203B41FA5}">
                      <a16:colId xmlns:a16="http://schemas.microsoft.com/office/drawing/2014/main" val="424165029"/>
                    </a:ext>
                  </a:extLst>
                </a:gridCol>
                <a:gridCol w="1899539">
                  <a:extLst>
                    <a:ext uri="{9D8B030D-6E8A-4147-A177-3AD203B41FA5}">
                      <a16:colId xmlns:a16="http://schemas.microsoft.com/office/drawing/2014/main" val="4002715342"/>
                    </a:ext>
                  </a:extLst>
                </a:gridCol>
                <a:gridCol w="1899539">
                  <a:extLst>
                    <a:ext uri="{9D8B030D-6E8A-4147-A177-3AD203B41FA5}">
                      <a16:colId xmlns:a16="http://schemas.microsoft.com/office/drawing/2014/main" val="376764727"/>
                    </a:ext>
                  </a:extLst>
                </a:gridCol>
                <a:gridCol w="1899539">
                  <a:extLst>
                    <a:ext uri="{9D8B030D-6E8A-4147-A177-3AD203B41FA5}">
                      <a16:colId xmlns:a16="http://schemas.microsoft.com/office/drawing/2014/main" val="1001598580"/>
                    </a:ext>
                  </a:extLst>
                </a:gridCol>
                <a:gridCol w="1034423">
                  <a:extLst>
                    <a:ext uri="{9D8B030D-6E8A-4147-A177-3AD203B41FA5}">
                      <a16:colId xmlns:a16="http://schemas.microsoft.com/office/drawing/2014/main" val="1891674839"/>
                    </a:ext>
                  </a:extLst>
                </a:gridCol>
                <a:gridCol w="90848">
                  <a:extLst>
                    <a:ext uri="{9D8B030D-6E8A-4147-A177-3AD203B41FA5}">
                      <a16:colId xmlns:a16="http://schemas.microsoft.com/office/drawing/2014/main" val="3921183714"/>
                    </a:ext>
                  </a:extLst>
                </a:gridCol>
              </a:tblGrid>
              <a:tr h="115234">
                <a:tc>
                  <a:txBody>
                    <a:bodyPr/>
                    <a:lstStyle/>
                    <a:p>
                      <a:pPr algn="l" fontAlgn="b"/>
                      <a:r>
                        <a:rPr lang="nb-NO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195" marR="6195" marT="619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195" marR="55758" marT="619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11517" marR="6195" marT="619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195" marR="6195" marT="619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195" marR="6195" marT="619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195" marR="6195" marT="619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195" marR="6195" marT="619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195" marR="6195" marT="619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95189208"/>
                  </a:ext>
                </a:extLst>
              </a:tr>
              <a:tr h="384113">
                <a:tc>
                  <a:txBody>
                    <a:bodyPr/>
                    <a:lstStyle/>
                    <a:p>
                      <a:pPr algn="l" fontAlgn="ctr"/>
                      <a:r>
                        <a:rPr lang="nb-NO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195" marR="6195" marT="619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b-NO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Lønnsart</a:t>
                      </a:r>
                    </a:p>
                  </a:txBody>
                  <a:tcPr marL="6195" marR="6195" marT="619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b-NO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103 </a:t>
                      </a:r>
                      <a:br>
                        <a:rPr lang="nb-NO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nb-NO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Timelønn</a:t>
                      </a:r>
                    </a:p>
                  </a:txBody>
                  <a:tcPr marL="6195" marR="6195" marT="619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b-NO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104 </a:t>
                      </a:r>
                      <a:br>
                        <a:rPr lang="nb-NO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nb-NO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Timer ved overtid</a:t>
                      </a:r>
                    </a:p>
                  </a:txBody>
                  <a:tcPr marL="6195" marR="6195" marT="619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b-NO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114 </a:t>
                      </a:r>
                      <a:br>
                        <a:rPr lang="nb-NO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nb-NO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Overtidstillegg 50%</a:t>
                      </a:r>
                    </a:p>
                  </a:txBody>
                  <a:tcPr marL="6195" marR="6195" marT="619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b-NO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115 </a:t>
                      </a:r>
                      <a:br>
                        <a:rPr lang="nb-NO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nb-NO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Overtidstillegg 100%</a:t>
                      </a:r>
                    </a:p>
                  </a:txBody>
                  <a:tcPr marL="6195" marR="6195" marT="619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b-NO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131 </a:t>
                      </a:r>
                      <a:br>
                        <a:rPr lang="nb-NO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nb-NO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Bastillegg</a:t>
                      </a:r>
                    </a:p>
                  </a:txBody>
                  <a:tcPr marL="6195" marR="6195" marT="619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195" marR="6195" marT="619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72353425"/>
                  </a:ext>
                </a:extLst>
              </a:tr>
              <a:tr h="192056">
                <a:tc>
                  <a:txBody>
                    <a:bodyPr/>
                    <a:lstStyle/>
                    <a:p>
                      <a:pPr algn="l" fontAlgn="ctr"/>
                      <a:r>
                        <a:rPr lang="nb-NO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195" marR="6195" marT="619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Sasgruppe fra satsregister</a:t>
                      </a:r>
                    </a:p>
                  </a:txBody>
                  <a:tcPr marL="55758" marR="6195" marT="619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Timelønn</a:t>
                      </a:r>
                    </a:p>
                  </a:txBody>
                  <a:tcPr marL="111517" marR="6195" marT="61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Timel. v/overtid</a:t>
                      </a:r>
                    </a:p>
                  </a:txBody>
                  <a:tcPr marL="111517" marR="6195" marT="61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Overtidstillegg 50%</a:t>
                      </a:r>
                    </a:p>
                  </a:txBody>
                  <a:tcPr marL="111517" marR="6195" marT="61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Overtidstillegg 100%</a:t>
                      </a:r>
                    </a:p>
                  </a:txBody>
                  <a:tcPr marL="111517" marR="6195" marT="61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11517" marR="6195" marT="61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195" marR="6195" marT="619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23113827"/>
                  </a:ext>
                </a:extLst>
              </a:tr>
              <a:tr h="192056">
                <a:tc>
                  <a:txBody>
                    <a:bodyPr/>
                    <a:lstStyle/>
                    <a:p>
                      <a:pPr algn="l" fontAlgn="ctr"/>
                      <a:r>
                        <a:rPr lang="nb-NO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195" marR="6195" marT="619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Oppdater faktura</a:t>
                      </a:r>
                    </a:p>
                  </a:txBody>
                  <a:tcPr marL="55758" marR="6195" marT="619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Fakturagrunnlag timeavtale</a:t>
                      </a:r>
                    </a:p>
                  </a:txBody>
                  <a:tcPr marL="111517" marR="6195" marT="619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Fakturagrunnlag timeavtale</a:t>
                      </a:r>
                    </a:p>
                  </a:txBody>
                  <a:tcPr marL="111517" marR="6195" marT="619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Fakturagrunnlag timeavtale</a:t>
                      </a:r>
                    </a:p>
                  </a:txBody>
                  <a:tcPr marL="111517" marR="6195" marT="619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Fakturagrunnlag timeavtale</a:t>
                      </a:r>
                    </a:p>
                  </a:txBody>
                  <a:tcPr marL="111517" marR="6195" marT="619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Ikke fakturaer</a:t>
                      </a:r>
                    </a:p>
                  </a:txBody>
                  <a:tcPr marL="111517" marR="6195" marT="619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195" marR="6195" marT="619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90775050"/>
                  </a:ext>
                </a:extLst>
              </a:tr>
              <a:tr h="192056">
                <a:tc>
                  <a:txBody>
                    <a:bodyPr/>
                    <a:lstStyle/>
                    <a:p>
                      <a:pPr algn="l" fontAlgn="ctr"/>
                      <a:r>
                        <a:rPr lang="nb-NO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195" marR="6195" marT="619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Lønnstype</a:t>
                      </a:r>
                    </a:p>
                  </a:txBody>
                  <a:tcPr marL="55758" marR="6195" marT="619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Ordinær lønn</a:t>
                      </a:r>
                    </a:p>
                  </a:txBody>
                  <a:tcPr marL="111517" marR="6195" marT="61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Overtid</a:t>
                      </a:r>
                    </a:p>
                  </a:txBody>
                  <a:tcPr marL="111517" marR="6195" marT="61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Overtid</a:t>
                      </a:r>
                    </a:p>
                  </a:txBody>
                  <a:tcPr marL="111517" marR="6195" marT="61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Overtid</a:t>
                      </a:r>
                    </a:p>
                  </a:txBody>
                  <a:tcPr marL="111517" marR="6195" marT="61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Diverse tillegg</a:t>
                      </a:r>
                    </a:p>
                  </a:txBody>
                  <a:tcPr marL="111517" marR="6195" marT="61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195" marR="6195" marT="619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32646090"/>
                  </a:ext>
                </a:extLst>
              </a:tr>
              <a:tr h="192056">
                <a:tc>
                  <a:txBody>
                    <a:bodyPr/>
                    <a:lstStyle/>
                    <a:p>
                      <a:pPr algn="l" fontAlgn="b"/>
                      <a:r>
                        <a:rPr lang="nb-NO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195" marR="6195" marT="619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Oppdater ordre/prosjekt</a:t>
                      </a:r>
                    </a:p>
                  </a:txBody>
                  <a:tcPr marL="55758" marR="6195" marT="619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Ja</a:t>
                      </a:r>
                    </a:p>
                  </a:txBody>
                  <a:tcPr marL="111517" marR="6195" marT="619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Ja</a:t>
                      </a:r>
                    </a:p>
                  </a:txBody>
                  <a:tcPr marL="111517" marR="6195" marT="619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Ja</a:t>
                      </a:r>
                    </a:p>
                  </a:txBody>
                  <a:tcPr marL="111517" marR="6195" marT="619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Ja</a:t>
                      </a:r>
                    </a:p>
                  </a:txBody>
                  <a:tcPr marL="111517" marR="6195" marT="619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Ja</a:t>
                      </a:r>
                    </a:p>
                  </a:txBody>
                  <a:tcPr marL="111517" marR="6195" marT="619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195" marR="6195" marT="61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83105586"/>
                  </a:ext>
                </a:extLst>
              </a:tr>
              <a:tr h="192056">
                <a:tc>
                  <a:txBody>
                    <a:bodyPr/>
                    <a:lstStyle/>
                    <a:p>
                      <a:pPr algn="l" fontAlgn="b"/>
                      <a:r>
                        <a:rPr lang="nb-NO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195" marR="6195" marT="619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Prosjektkonto kostnader</a:t>
                      </a:r>
                    </a:p>
                  </a:txBody>
                  <a:tcPr marL="55758" marR="6195" marT="619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500</a:t>
                      </a:r>
                    </a:p>
                  </a:txBody>
                  <a:tcPr marL="111517" marR="6195" marT="61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500</a:t>
                      </a:r>
                    </a:p>
                  </a:txBody>
                  <a:tcPr marL="111517" marR="6195" marT="61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500</a:t>
                      </a:r>
                    </a:p>
                  </a:txBody>
                  <a:tcPr marL="111517" marR="6195" marT="61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500</a:t>
                      </a:r>
                    </a:p>
                  </a:txBody>
                  <a:tcPr marL="111517" marR="6195" marT="61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500</a:t>
                      </a:r>
                    </a:p>
                  </a:txBody>
                  <a:tcPr marL="111517" marR="6195" marT="61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195" marR="6195" marT="61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94016992"/>
                  </a:ext>
                </a:extLst>
              </a:tr>
              <a:tr h="192056">
                <a:tc>
                  <a:txBody>
                    <a:bodyPr/>
                    <a:lstStyle/>
                    <a:p>
                      <a:pPr algn="l" fontAlgn="b"/>
                      <a:r>
                        <a:rPr lang="nb-NO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195" marR="6195" marT="619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Prosjektart sos.kost</a:t>
                      </a:r>
                    </a:p>
                  </a:txBody>
                  <a:tcPr marL="55758" marR="6195" marT="619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590</a:t>
                      </a:r>
                    </a:p>
                  </a:txBody>
                  <a:tcPr marL="111517" marR="6195" marT="619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590</a:t>
                      </a:r>
                    </a:p>
                  </a:txBody>
                  <a:tcPr marL="111517" marR="6195" marT="619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590</a:t>
                      </a:r>
                    </a:p>
                  </a:txBody>
                  <a:tcPr marL="111517" marR="6195" marT="619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590</a:t>
                      </a:r>
                    </a:p>
                  </a:txBody>
                  <a:tcPr marL="111517" marR="6195" marT="619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590</a:t>
                      </a:r>
                    </a:p>
                  </a:txBody>
                  <a:tcPr marL="111517" marR="6195" marT="619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195" marR="6195" marT="61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54360879"/>
                  </a:ext>
                </a:extLst>
              </a:tr>
              <a:tr h="192056">
                <a:tc>
                  <a:txBody>
                    <a:bodyPr/>
                    <a:lstStyle/>
                    <a:p>
                      <a:pPr algn="l" fontAlgn="b"/>
                      <a:r>
                        <a:rPr lang="nb-NO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195" marR="6195" marT="619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% Sos.kost</a:t>
                      </a:r>
                    </a:p>
                  </a:txBody>
                  <a:tcPr marL="55758" marR="6195" marT="619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56</a:t>
                      </a:r>
                    </a:p>
                  </a:txBody>
                  <a:tcPr marL="111517" marR="6195" marT="61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56</a:t>
                      </a:r>
                    </a:p>
                  </a:txBody>
                  <a:tcPr marL="111517" marR="6195" marT="61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56</a:t>
                      </a:r>
                    </a:p>
                  </a:txBody>
                  <a:tcPr marL="111517" marR="6195" marT="61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56</a:t>
                      </a:r>
                    </a:p>
                  </a:txBody>
                  <a:tcPr marL="111517" marR="6195" marT="61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56</a:t>
                      </a:r>
                    </a:p>
                  </a:txBody>
                  <a:tcPr marL="111517" marR="6195" marT="61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195" marR="6195" marT="61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45627089"/>
                  </a:ext>
                </a:extLst>
              </a:tr>
              <a:tr h="192056">
                <a:tc>
                  <a:txBody>
                    <a:bodyPr/>
                    <a:lstStyle/>
                    <a:p>
                      <a:pPr algn="l" fontAlgn="b"/>
                      <a:r>
                        <a:rPr lang="nb-NO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195" marR="6195" marT="619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Er Arbeidstid</a:t>
                      </a:r>
                    </a:p>
                  </a:txBody>
                  <a:tcPr marL="55758" marR="6195" marT="619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Ja</a:t>
                      </a:r>
                    </a:p>
                  </a:txBody>
                  <a:tcPr marL="111517" marR="6195" marT="619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Ja</a:t>
                      </a:r>
                    </a:p>
                  </a:txBody>
                  <a:tcPr marL="111517" marR="6195" marT="619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11517" marR="6195" marT="619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11517" marR="6195" marT="619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11517" marR="6195" marT="619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195" marR="6195" marT="61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34169541"/>
                  </a:ext>
                </a:extLst>
              </a:tr>
              <a:tr h="192056">
                <a:tc>
                  <a:txBody>
                    <a:bodyPr/>
                    <a:lstStyle/>
                    <a:p>
                      <a:pPr algn="l" fontAlgn="b"/>
                      <a:r>
                        <a:rPr lang="nb-NO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195" marR="6195" marT="619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Rapportkategori lønnsart</a:t>
                      </a:r>
                    </a:p>
                  </a:txBody>
                  <a:tcPr marL="55758" marR="6195" marT="619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Ordinære timer</a:t>
                      </a:r>
                    </a:p>
                  </a:txBody>
                  <a:tcPr marL="111517" marR="6195" marT="61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Overtid timer</a:t>
                      </a:r>
                    </a:p>
                  </a:txBody>
                  <a:tcPr marL="111517" marR="6195" marT="61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Overtid</a:t>
                      </a:r>
                    </a:p>
                  </a:txBody>
                  <a:tcPr marL="111517" marR="6195" marT="61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Overtid</a:t>
                      </a:r>
                    </a:p>
                  </a:txBody>
                  <a:tcPr marL="111517" marR="6195" marT="61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11517" marR="6195" marT="61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195" marR="6195" marT="61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98306159"/>
                  </a:ext>
                </a:extLst>
              </a:tr>
              <a:tr h="192056">
                <a:tc>
                  <a:txBody>
                    <a:bodyPr/>
                    <a:lstStyle/>
                    <a:p>
                      <a:pPr algn="l" fontAlgn="b"/>
                      <a:r>
                        <a:rPr lang="nb-NO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195" marR="6195" marT="619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Oppdater lønn</a:t>
                      </a:r>
                    </a:p>
                  </a:txBody>
                  <a:tcPr marL="55758" marR="6195" marT="619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Ja</a:t>
                      </a:r>
                    </a:p>
                  </a:txBody>
                  <a:tcPr marL="111517" marR="6195" marT="619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Ja</a:t>
                      </a:r>
                    </a:p>
                  </a:txBody>
                  <a:tcPr marL="111517" marR="6195" marT="619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Ja</a:t>
                      </a:r>
                    </a:p>
                  </a:txBody>
                  <a:tcPr marL="111517" marR="6195" marT="619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Ja</a:t>
                      </a:r>
                    </a:p>
                  </a:txBody>
                  <a:tcPr marL="111517" marR="6195" marT="619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Ja</a:t>
                      </a:r>
                    </a:p>
                  </a:txBody>
                  <a:tcPr marL="111517" marR="6195" marT="619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195" marR="6195" marT="61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22988145"/>
                  </a:ext>
                </a:extLst>
              </a:tr>
              <a:tr h="192056">
                <a:tc>
                  <a:txBody>
                    <a:bodyPr/>
                    <a:lstStyle/>
                    <a:p>
                      <a:pPr algn="l" fontAlgn="b"/>
                      <a:r>
                        <a:rPr lang="nb-NO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195" marR="6195" marT="619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Overfør timer</a:t>
                      </a:r>
                    </a:p>
                  </a:txBody>
                  <a:tcPr marL="55758" marR="6195" marT="619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Ja</a:t>
                      </a:r>
                    </a:p>
                  </a:txBody>
                  <a:tcPr marL="111517" marR="6195" marT="61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Ja</a:t>
                      </a:r>
                    </a:p>
                  </a:txBody>
                  <a:tcPr marL="111517" marR="6195" marT="61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Ja</a:t>
                      </a:r>
                    </a:p>
                  </a:txBody>
                  <a:tcPr marL="111517" marR="6195" marT="61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Ja</a:t>
                      </a:r>
                    </a:p>
                  </a:txBody>
                  <a:tcPr marL="111517" marR="6195" marT="61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11517" marR="6195" marT="61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195" marR="6195" marT="61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53269431"/>
                  </a:ext>
                </a:extLst>
              </a:tr>
              <a:tr h="115234">
                <a:tc>
                  <a:txBody>
                    <a:bodyPr/>
                    <a:lstStyle/>
                    <a:p>
                      <a:pPr algn="l" fontAlgn="b"/>
                      <a:r>
                        <a:rPr lang="nb-NO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195" marR="6195" marT="619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195" marR="55758" marT="619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11517" marR="6195" marT="619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195" marR="6195" marT="619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195" marR="6195" marT="619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195" marR="6195" marT="619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195" marR="6195" marT="619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195" marR="6195" marT="619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9033213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750908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04812C46-200A-4DEB-A05E-3ED6C68C23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9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8">
            <a:extLst>
              <a:ext uri="{FF2B5EF4-FFF2-40B4-BE49-F238E27FC236}">
                <a16:creationId xmlns:a16="http://schemas.microsoft.com/office/drawing/2014/main" id="{4B49850F-154E-461D-8F23-916C75C36E61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50000"/>
          </a:blip>
          <a:srcRect l="8354" t="12467" r="12334" b="-1"/>
          <a:stretch/>
        </p:blipFill>
        <p:spPr>
          <a:xfrm>
            <a:off x="1142132" y="0"/>
            <a:ext cx="11046819" cy="6858000"/>
          </a:xfrm>
          <a:prstGeom prst="rect">
            <a:avLst/>
          </a:prstGeom>
          <a:noFill/>
        </p:spPr>
      </p:pic>
      <p:sp>
        <p:nvSpPr>
          <p:cNvPr id="15" name="Rectangle 14">
            <a:extLst>
              <a:ext uri="{FF2B5EF4-FFF2-40B4-BE49-F238E27FC236}">
                <a16:creationId xmlns:a16="http://schemas.microsoft.com/office/drawing/2014/main" id="{D1EA859B-E555-4109-94F3-6700E046E0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7390263" cy="6858000"/>
          </a:xfrm>
          <a:prstGeom prst="rect">
            <a:avLst/>
          </a:prstGeom>
          <a:gradFill>
            <a:gsLst>
              <a:gs pos="48000">
                <a:schemeClr val="bg1"/>
              </a:gs>
              <a:gs pos="35000">
                <a:schemeClr val="bg1">
                  <a:alpha val="77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7" name="Bilde 6" descr="Et bilde som inneholder tekst&#10;&#10;Automatisk generert beskrivelse">
            <a:extLst>
              <a:ext uri="{FF2B5EF4-FFF2-40B4-BE49-F238E27FC236}">
                <a16:creationId xmlns:a16="http://schemas.microsoft.com/office/drawing/2014/main" id="{28EA3140-5053-4450-ABB9-26C498CFE4A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71094" y="6297103"/>
            <a:ext cx="985152" cy="401942"/>
          </a:xfrm>
          <a:prstGeom prst="rect">
            <a:avLst/>
          </a:prstGeom>
        </p:spPr>
      </p:pic>
      <p:sp>
        <p:nvSpPr>
          <p:cNvPr id="3" name="TekstSylinder 2">
            <a:extLst>
              <a:ext uri="{FF2B5EF4-FFF2-40B4-BE49-F238E27FC236}">
                <a16:creationId xmlns:a16="http://schemas.microsoft.com/office/drawing/2014/main" id="{53906789-0AB3-478F-B0A6-5772C655A8EE}"/>
              </a:ext>
            </a:extLst>
          </p:cNvPr>
          <p:cNvSpPr txBox="1"/>
          <p:nvPr/>
        </p:nvSpPr>
        <p:spPr>
          <a:xfrm>
            <a:off x="838200" y="2434201"/>
            <a:ext cx="3894221" cy="37427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90000"/>
              </a:lnSpc>
            </a:pPr>
            <a:endParaRPr lang="en-US" sz="2000" dirty="0"/>
          </a:p>
        </p:txBody>
      </p:sp>
      <p:sp>
        <p:nvSpPr>
          <p:cNvPr id="14" name="TekstSylinder 13">
            <a:extLst>
              <a:ext uri="{FF2B5EF4-FFF2-40B4-BE49-F238E27FC236}">
                <a16:creationId xmlns:a16="http://schemas.microsoft.com/office/drawing/2014/main" id="{D0BB9A4B-A44B-462F-BD8B-2E1948E5C989}"/>
              </a:ext>
            </a:extLst>
          </p:cNvPr>
          <p:cNvSpPr txBox="1"/>
          <p:nvPr/>
        </p:nvSpPr>
        <p:spPr>
          <a:xfrm>
            <a:off x="77604" y="1565388"/>
            <a:ext cx="6123214" cy="3755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1">
              <a:lnSpc>
                <a:spcPct val="107000"/>
              </a:lnSpc>
            </a:pPr>
            <a:r>
              <a:rPr lang="nb-NO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Legg inn denne informasjonen på de ansatte</a:t>
            </a:r>
          </a:p>
        </p:txBody>
      </p:sp>
      <p:sp>
        <p:nvSpPr>
          <p:cNvPr id="16" name="TekstSylinder 15">
            <a:extLst>
              <a:ext uri="{FF2B5EF4-FFF2-40B4-BE49-F238E27FC236}">
                <a16:creationId xmlns:a16="http://schemas.microsoft.com/office/drawing/2014/main" id="{764D0360-5F12-431A-B1F7-93270C2AF129}"/>
              </a:ext>
            </a:extLst>
          </p:cNvPr>
          <p:cNvSpPr txBox="1"/>
          <p:nvPr/>
        </p:nvSpPr>
        <p:spPr>
          <a:xfrm>
            <a:off x="485460" y="422686"/>
            <a:ext cx="131029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b-NO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Oppgave</a:t>
            </a:r>
            <a:endParaRPr kumimoji="0" lang="nb-NO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" name="TekstSylinder 17">
            <a:extLst>
              <a:ext uri="{FF2B5EF4-FFF2-40B4-BE49-F238E27FC236}">
                <a16:creationId xmlns:a16="http://schemas.microsoft.com/office/drawing/2014/main" id="{455A5A7E-29F7-4B4B-9023-33E9B106CF4B}"/>
              </a:ext>
            </a:extLst>
          </p:cNvPr>
          <p:cNvSpPr txBox="1"/>
          <p:nvPr/>
        </p:nvSpPr>
        <p:spPr>
          <a:xfrm>
            <a:off x="5233308" y="520212"/>
            <a:ext cx="6123214" cy="6719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marR="0" lvl="1" indent="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b-NO" sz="1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Times New Roman" panose="02020603050405020304" pitchFamily="18" charset="0"/>
              </a:rPr>
              <a:t>Det er viktig at vi legger </a:t>
            </a:r>
            <a:r>
              <a:rPr kumimoji="0" lang="nb-NO" sz="18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Times New Roman" panose="02020603050405020304" pitchFamily="18" charset="0"/>
              </a:rPr>
              <a:t>innformasjonen</a:t>
            </a:r>
            <a:r>
              <a:rPr kumimoji="0" lang="nb-NO" sz="1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Times New Roman" panose="02020603050405020304" pitchFamily="18" charset="0"/>
              </a:rPr>
              <a:t>, slik jeg har beskrevet i oppgavene. Vi skal bruke dette senere i kurset.</a:t>
            </a:r>
          </a:p>
        </p:txBody>
      </p:sp>
      <p:sp>
        <p:nvSpPr>
          <p:cNvPr id="20" name="TekstSylinder 19">
            <a:extLst>
              <a:ext uri="{FF2B5EF4-FFF2-40B4-BE49-F238E27FC236}">
                <a16:creationId xmlns:a16="http://schemas.microsoft.com/office/drawing/2014/main" id="{C843B440-8182-4887-84F2-E90A26C77D3D}"/>
              </a:ext>
            </a:extLst>
          </p:cNvPr>
          <p:cNvSpPr txBox="1"/>
          <p:nvPr/>
        </p:nvSpPr>
        <p:spPr>
          <a:xfrm>
            <a:off x="483934" y="1049606"/>
            <a:ext cx="100489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b-NO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Ansatte</a:t>
            </a:r>
            <a:endParaRPr kumimoji="0" lang="nb-NO" sz="2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aphicFrame>
        <p:nvGraphicFramePr>
          <p:cNvPr id="5" name="Tabell 4">
            <a:extLst>
              <a:ext uri="{FF2B5EF4-FFF2-40B4-BE49-F238E27FC236}">
                <a16:creationId xmlns:a16="http://schemas.microsoft.com/office/drawing/2014/main" id="{FACD2706-B21A-4352-A35E-A32D73306E9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14946254"/>
              </p:ext>
            </p:extLst>
          </p:nvPr>
        </p:nvGraphicFramePr>
        <p:xfrm>
          <a:off x="1407741" y="1940940"/>
          <a:ext cx="10515600" cy="3424294"/>
        </p:xfrm>
        <a:graphic>
          <a:graphicData uri="http://schemas.openxmlformats.org/drawingml/2006/table">
            <a:tbl>
              <a:tblPr/>
              <a:tblGrid>
                <a:gridCol w="118395">
                  <a:extLst>
                    <a:ext uri="{9D8B030D-6E8A-4147-A177-3AD203B41FA5}">
                      <a16:colId xmlns:a16="http://schemas.microsoft.com/office/drawing/2014/main" val="3591200673"/>
                    </a:ext>
                  </a:extLst>
                </a:gridCol>
                <a:gridCol w="1076315">
                  <a:extLst>
                    <a:ext uri="{9D8B030D-6E8A-4147-A177-3AD203B41FA5}">
                      <a16:colId xmlns:a16="http://schemas.microsoft.com/office/drawing/2014/main" val="1225208510"/>
                    </a:ext>
                  </a:extLst>
                </a:gridCol>
                <a:gridCol w="1582183">
                  <a:extLst>
                    <a:ext uri="{9D8B030D-6E8A-4147-A177-3AD203B41FA5}">
                      <a16:colId xmlns:a16="http://schemas.microsoft.com/office/drawing/2014/main" val="3352715910"/>
                    </a:ext>
                  </a:extLst>
                </a:gridCol>
                <a:gridCol w="2271025">
                  <a:extLst>
                    <a:ext uri="{9D8B030D-6E8A-4147-A177-3AD203B41FA5}">
                      <a16:colId xmlns:a16="http://schemas.microsoft.com/office/drawing/2014/main" val="3877481816"/>
                    </a:ext>
                  </a:extLst>
                </a:gridCol>
                <a:gridCol w="2271025">
                  <a:extLst>
                    <a:ext uri="{9D8B030D-6E8A-4147-A177-3AD203B41FA5}">
                      <a16:colId xmlns:a16="http://schemas.microsoft.com/office/drawing/2014/main" val="3069909954"/>
                    </a:ext>
                  </a:extLst>
                </a:gridCol>
                <a:gridCol w="1539131">
                  <a:extLst>
                    <a:ext uri="{9D8B030D-6E8A-4147-A177-3AD203B41FA5}">
                      <a16:colId xmlns:a16="http://schemas.microsoft.com/office/drawing/2014/main" val="167376864"/>
                    </a:ext>
                  </a:extLst>
                </a:gridCol>
                <a:gridCol w="1539131">
                  <a:extLst>
                    <a:ext uri="{9D8B030D-6E8A-4147-A177-3AD203B41FA5}">
                      <a16:colId xmlns:a16="http://schemas.microsoft.com/office/drawing/2014/main" val="2072511749"/>
                    </a:ext>
                  </a:extLst>
                </a:gridCol>
                <a:gridCol w="118395">
                  <a:extLst>
                    <a:ext uri="{9D8B030D-6E8A-4147-A177-3AD203B41FA5}">
                      <a16:colId xmlns:a16="http://schemas.microsoft.com/office/drawing/2014/main" val="3288787752"/>
                    </a:ext>
                  </a:extLst>
                </a:gridCol>
              </a:tblGrid>
              <a:tr h="150146">
                <a:tc>
                  <a:txBody>
                    <a:bodyPr/>
                    <a:lstStyle/>
                    <a:p>
                      <a:pPr algn="l" fontAlgn="b"/>
                      <a:r>
                        <a:rPr lang="nb-N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072" marR="8072" marT="80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072" marR="72651" marT="80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45303" marR="8072" marT="80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45303" marR="8072" marT="80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45303" marR="8072" marT="80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072" marR="8072" marT="80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072" marR="8072" marT="80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072" marR="8072" marT="80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96991843"/>
                  </a:ext>
                </a:extLst>
              </a:tr>
              <a:tr h="621572">
                <a:tc>
                  <a:txBody>
                    <a:bodyPr/>
                    <a:lstStyle/>
                    <a:p>
                      <a:pPr algn="l" fontAlgn="ctr"/>
                      <a:r>
                        <a:rPr lang="nb-N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072" marR="8072" marT="807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nb-NO" sz="1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Ansattnr.</a:t>
                      </a:r>
                    </a:p>
                  </a:txBody>
                  <a:tcPr marL="8072" marR="72651" marT="8072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1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Navn</a:t>
                      </a:r>
                    </a:p>
                  </a:txBody>
                  <a:tcPr marL="72651" marR="8072" marT="8072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1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Fakturakategori</a:t>
                      </a:r>
                    </a:p>
                  </a:txBody>
                  <a:tcPr marL="72651" marR="8072" marT="8072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1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Stillingskategori</a:t>
                      </a:r>
                    </a:p>
                  </a:txBody>
                  <a:tcPr marL="72651" marR="8072" marT="8072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b-NO" sz="1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Dato fra</a:t>
                      </a:r>
                    </a:p>
                  </a:txBody>
                  <a:tcPr marL="8072" marR="8072" marT="8072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b-NO" sz="1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Dato til</a:t>
                      </a:r>
                    </a:p>
                  </a:txBody>
                  <a:tcPr marL="8072" marR="8072" marT="8072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072" marR="8072" marT="807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50678334"/>
                  </a:ext>
                </a:extLst>
              </a:tr>
              <a:tr h="250243">
                <a:tc>
                  <a:txBody>
                    <a:bodyPr/>
                    <a:lstStyle/>
                    <a:p>
                      <a:pPr algn="l" fontAlgn="ctr"/>
                      <a:r>
                        <a:rPr lang="nb-N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072" marR="8072" marT="807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101</a:t>
                      </a:r>
                    </a:p>
                  </a:txBody>
                  <a:tcPr marL="8072" marR="8072" marT="807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2651" marR="8072" marT="807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Ingeniør</a:t>
                      </a:r>
                    </a:p>
                  </a:txBody>
                  <a:tcPr marL="72651" marR="8072" marT="807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Ingeniør</a:t>
                      </a:r>
                    </a:p>
                  </a:txBody>
                  <a:tcPr marL="72651" marR="8072" marT="807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072" marR="8072" marT="807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072" marR="8072" marT="807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072" marR="8072" marT="807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83525505"/>
                  </a:ext>
                </a:extLst>
              </a:tr>
              <a:tr h="250243">
                <a:tc>
                  <a:txBody>
                    <a:bodyPr/>
                    <a:lstStyle/>
                    <a:p>
                      <a:pPr algn="l" fontAlgn="ctr"/>
                      <a:r>
                        <a:rPr lang="nb-N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072" marR="8072" marT="807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b-NO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102</a:t>
                      </a:r>
                    </a:p>
                  </a:txBody>
                  <a:tcPr marL="8072" marR="8072" marT="807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Petter Norge</a:t>
                      </a:r>
                    </a:p>
                  </a:txBody>
                  <a:tcPr marL="72651" marR="8072" marT="807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Saksbehandler</a:t>
                      </a:r>
                    </a:p>
                  </a:txBody>
                  <a:tcPr marL="72651" marR="8072" marT="807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Elektroinstallatør</a:t>
                      </a:r>
                    </a:p>
                  </a:txBody>
                  <a:tcPr marL="72651" marR="8072" marT="807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b-NO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072" marR="8072" marT="807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b-NO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072" marR="8072" marT="807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072" marR="8072" marT="807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95876010"/>
                  </a:ext>
                </a:extLst>
              </a:tr>
              <a:tr h="250243">
                <a:tc>
                  <a:txBody>
                    <a:bodyPr/>
                    <a:lstStyle/>
                    <a:p>
                      <a:pPr algn="l" fontAlgn="ctr"/>
                      <a:r>
                        <a:rPr lang="nb-N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072" marR="8072" marT="807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103</a:t>
                      </a:r>
                    </a:p>
                  </a:txBody>
                  <a:tcPr marL="8072" marR="8072" marT="80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Ole Petter Sverige</a:t>
                      </a:r>
                    </a:p>
                  </a:txBody>
                  <a:tcPr marL="72651" marR="8072" marT="80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Fagarbeider</a:t>
                      </a:r>
                    </a:p>
                  </a:txBody>
                  <a:tcPr marL="72651" marR="8072" marT="80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Fagarbeidere over 11 år</a:t>
                      </a:r>
                    </a:p>
                  </a:txBody>
                  <a:tcPr marL="72651" marR="8072" marT="80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072" marR="8072" marT="80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072" marR="8072" marT="80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072" marR="8072" marT="807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7407146"/>
                  </a:ext>
                </a:extLst>
              </a:tr>
              <a:tr h="250243">
                <a:tc>
                  <a:txBody>
                    <a:bodyPr/>
                    <a:lstStyle/>
                    <a:p>
                      <a:pPr algn="l" fontAlgn="ctr"/>
                      <a:r>
                        <a:rPr lang="nb-N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072" marR="8072" marT="807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b-NO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104</a:t>
                      </a:r>
                    </a:p>
                  </a:txBody>
                  <a:tcPr marL="8072" marR="8072" marT="807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Frida Danmark</a:t>
                      </a:r>
                    </a:p>
                  </a:txBody>
                  <a:tcPr marL="72651" marR="8072" marT="807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Saksbehandler</a:t>
                      </a:r>
                    </a:p>
                  </a:txBody>
                  <a:tcPr marL="72651" marR="8072" marT="807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Saksbehandler</a:t>
                      </a:r>
                    </a:p>
                  </a:txBody>
                  <a:tcPr marL="72651" marR="8072" marT="807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b-NO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072" marR="8072" marT="807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b-NO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072" marR="8072" marT="807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072" marR="8072" marT="807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896067"/>
                  </a:ext>
                </a:extLst>
              </a:tr>
              <a:tr h="250243">
                <a:tc>
                  <a:txBody>
                    <a:bodyPr/>
                    <a:lstStyle/>
                    <a:p>
                      <a:pPr algn="l" fontAlgn="ctr"/>
                      <a:r>
                        <a:rPr lang="nb-N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072" marR="8072" marT="807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105</a:t>
                      </a:r>
                    </a:p>
                  </a:txBody>
                  <a:tcPr marL="8072" marR="8072" marT="80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Svein Finland</a:t>
                      </a:r>
                    </a:p>
                  </a:txBody>
                  <a:tcPr marL="72651" marR="8072" marT="80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Fagarbeider</a:t>
                      </a:r>
                    </a:p>
                  </a:txBody>
                  <a:tcPr marL="72651" marR="8072" marT="80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Fagarbeidere over 11 år</a:t>
                      </a:r>
                    </a:p>
                  </a:txBody>
                  <a:tcPr marL="72651" marR="8072" marT="80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072" marR="8072" marT="80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072" marR="8072" marT="80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072" marR="8072" marT="807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2393669"/>
                  </a:ext>
                </a:extLst>
              </a:tr>
              <a:tr h="250243">
                <a:tc>
                  <a:txBody>
                    <a:bodyPr/>
                    <a:lstStyle/>
                    <a:p>
                      <a:pPr algn="l" fontAlgn="ctr"/>
                      <a:r>
                        <a:rPr lang="nb-N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072" marR="8072" marT="807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b-NO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106</a:t>
                      </a:r>
                    </a:p>
                  </a:txBody>
                  <a:tcPr marL="8072" marR="8072" marT="807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Knut Tyskland</a:t>
                      </a:r>
                    </a:p>
                  </a:txBody>
                  <a:tcPr marL="72651" marR="8072" marT="807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Fagarbeider</a:t>
                      </a:r>
                    </a:p>
                  </a:txBody>
                  <a:tcPr marL="72651" marR="8072" marT="807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Fagarbeidere over 2 år</a:t>
                      </a:r>
                    </a:p>
                  </a:txBody>
                  <a:tcPr marL="72651" marR="8072" marT="807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b-NO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01.02.2022</a:t>
                      </a:r>
                    </a:p>
                  </a:txBody>
                  <a:tcPr marL="8072" marR="8072" marT="807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b-NO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31.01.2025</a:t>
                      </a:r>
                    </a:p>
                  </a:txBody>
                  <a:tcPr marL="8072" marR="8072" marT="807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072" marR="8072" marT="807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96618657"/>
                  </a:ext>
                </a:extLst>
              </a:tr>
              <a:tr h="250243">
                <a:tc>
                  <a:txBody>
                    <a:bodyPr/>
                    <a:lstStyle/>
                    <a:p>
                      <a:pPr algn="l" fontAlgn="ctr"/>
                      <a:r>
                        <a:rPr lang="nb-N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072" marR="8072" marT="807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107</a:t>
                      </a:r>
                    </a:p>
                  </a:txBody>
                  <a:tcPr marL="8072" marR="8072" marT="80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Per Frankrike</a:t>
                      </a:r>
                    </a:p>
                  </a:txBody>
                  <a:tcPr marL="72651" marR="8072" marT="80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Fagarbeider service</a:t>
                      </a:r>
                    </a:p>
                  </a:txBody>
                  <a:tcPr marL="72651" marR="8072" marT="80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Fagarbeidere over 11 år</a:t>
                      </a:r>
                    </a:p>
                  </a:txBody>
                  <a:tcPr marL="72651" marR="8072" marT="80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072" marR="8072" marT="80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072" marR="8072" marT="80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072" marR="8072" marT="807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9512256"/>
                  </a:ext>
                </a:extLst>
              </a:tr>
              <a:tr h="250243">
                <a:tc>
                  <a:txBody>
                    <a:bodyPr/>
                    <a:lstStyle/>
                    <a:p>
                      <a:pPr algn="l" fontAlgn="ctr"/>
                      <a:r>
                        <a:rPr lang="nb-N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072" marR="8072" marT="807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b-NO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108</a:t>
                      </a:r>
                    </a:p>
                  </a:txBody>
                  <a:tcPr marL="8072" marR="8072" marT="807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Pål Nederland</a:t>
                      </a:r>
                    </a:p>
                  </a:txBody>
                  <a:tcPr marL="72651" marR="8072" marT="807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Lærling 2</a:t>
                      </a:r>
                    </a:p>
                  </a:txBody>
                  <a:tcPr marL="72651" marR="8072" marT="807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Lærling 8. halvår</a:t>
                      </a:r>
                    </a:p>
                  </a:txBody>
                  <a:tcPr marL="72651" marR="8072" marT="807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b-NO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01.02.2022</a:t>
                      </a:r>
                    </a:p>
                  </a:txBody>
                  <a:tcPr marL="8072" marR="8072" marT="807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b-NO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31.07.2022</a:t>
                      </a:r>
                    </a:p>
                  </a:txBody>
                  <a:tcPr marL="8072" marR="8072" marT="807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072" marR="8072" marT="807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89691875"/>
                  </a:ext>
                </a:extLst>
              </a:tr>
              <a:tr h="250243">
                <a:tc>
                  <a:txBody>
                    <a:bodyPr/>
                    <a:lstStyle/>
                    <a:p>
                      <a:pPr algn="l" fontAlgn="ctr"/>
                      <a:r>
                        <a:rPr lang="nb-N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072" marR="8072" marT="807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109</a:t>
                      </a:r>
                    </a:p>
                  </a:txBody>
                  <a:tcPr marL="8072" marR="8072" marT="80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Espen Belgia</a:t>
                      </a:r>
                    </a:p>
                  </a:txBody>
                  <a:tcPr marL="72651" marR="8072" marT="80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Lærling 1</a:t>
                      </a:r>
                    </a:p>
                  </a:txBody>
                  <a:tcPr marL="72651" marR="8072" marT="80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Lærling 6. halvår</a:t>
                      </a:r>
                    </a:p>
                  </a:txBody>
                  <a:tcPr marL="72651" marR="8072" marT="80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01.02.2022</a:t>
                      </a:r>
                    </a:p>
                  </a:txBody>
                  <a:tcPr marL="8072" marR="8072" marT="80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31.07.2022</a:t>
                      </a:r>
                    </a:p>
                  </a:txBody>
                  <a:tcPr marL="8072" marR="8072" marT="80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072" marR="8072" marT="807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17797692"/>
                  </a:ext>
                </a:extLst>
              </a:tr>
              <a:tr h="250243">
                <a:tc>
                  <a:txBody>
                    <a:bodyPr/>
                    <a:lstStyle/>
                    <a:p>
                      <a:pPr algn="l" fontAlgn="ctr"/>
                      <a:r>
                        <a:rPr lang="nb-N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072" marR="8072" marT="807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b-NO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110</a:t>
                      </a:r>
                    </a:p>
                  </a:txBody>
                  <a:tcPr marL="8072" marR="8072" marT="807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Nina Spania</a:t>
                      </a:r>
                    </a:p>
                  </a:txBody>
                  <a:tcPr marL="72651" marR="8072" marT="807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Fagarbeider</a:t>
                      </a:r>
                    </a:p>
                  </a:txBody>
                  <a:tcPr marL="72651" marR="8072" marT="807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Fagarbeidere</a:t>
                      </a:r>
                    </a:p>
                  </a:txBody>
                  <a:tcPr marL="72651" marR="8072" marT="807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b-NO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01.02.2022</a:t>
                      </a:r>
                    </a:p>
                  </a:txBody>
                  <a:tcPr marL="8072" marR="8072" marT="807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b-NO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31.01.2024</a:t>
                      </a:r>
                    </a:p>
                  </a:txBody>
                  <a:tcPr marL="8072" marR="8072" marT="807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072" marR="8072" marT="807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61611507"/>
                  </a:ext>
                </a:extLst>
              </a:tr>
              <a:tr h="150146">
                <a:tc>
                  <a:txBody>
                    <a:bodyPr/>
                    <a:lstStyle/>
                    <a:p>
                      <a:pPr algn="l" fontAlgn="b"/>
                      <a:r>
                        <a:rPr lang="nb-N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072" marR="8072" marT="80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072" marR="72651" marT="807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45303" marR="8072" marT="807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45303" marR="8072" marT="807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45303" marR="8072" marT="807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072" marR="8072" marT="807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072" marR="8072" marT="807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072" marR="8072" marT="80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9974652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272454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04812C46-200A-4DEB-A05E-3ED6C68C23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9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8">
            <a:extLst>
              <a:ext uri="{FF2B5EF4-FFF2-40B4-BE49-F238E27FC236}">
                <a16:creationId xmlns:a16="http://schemas.microsoft.com/office/drawing/2014/main" id="{4B49850F-154E-461D-8F23-916C75C36E61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50000"/>
          </a:blip>
          <a:srcRect l="8354" t="12467" r="12334" b="-1"/>
          <a:stretch/>
        </p:blipFill>
        <p:spPr>
          <a:xfrm>
            <a:off x="1142132" y="0"/>
            <a:ext cx="11046819" cy="6858000"/>
          </a:xfrm>
          <a:prstGeom prst="rect">
            <a:avLst/>
          </a:prstGeom>
          <a:noFill/>
        </p:spPr>
      </p:pic>
      <p:sp>
        <p:nvSpPr>
          <p:cNvPr id="15" name="Rectangle 14">
            <a:extLst>
              <a:ext uri="{FF2B5EF4-FFF2-40B4-BE49-F238E27FC236}">
                <a16:creationId xmlns:a16="http://schemas.microsoft.com/office/drawing/2014/main" id="{D1EA859B-E555-4109-94F3-6700E046E0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7390263" cy="6858000"/>
          </a:xfrm>
          <a:prstGeom prst="rect">
            <a:avLst/>
          </a:prstGeom>
          <a:gradFill>
            <a:gsLst>
              <a:gs pos="48000">
                <a:schemeClr val="bg1"/>
              </a:gs>
              <a:gs pos="35000">
                <a:schemeClr val="bg1">
                  <a:alpha val="77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7" name="Bilde 6" descr="Et bilde som inneholder tekst&#10;&#10;Automatisk generert beskrivelse">
            <a:extLst>
              <a:ext uri="{FF2B5EF4-FFF2-40B4-BE49-F238E27FC236}">
                <a16:creationId xmlns:a16="http://schemas.microsoft.com/office/drawing/2014/main" id="{28EA3140-5053-4450-ABB9-26C498CFE4A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71094" y="6297103"/>
            <a:ext cx="985152" cy="401942"/>
          </a:xfrm>
          <a:prstGeom prst="rect">
            <a:avLst/>
          </a:prstGeom>
        </p:spPr>
      </p:pic>
      <p:sp>
        <p:nvSpPr>
          <p:cNvPr id="3" name="TekstSylinder 2">
            <a:extLst>
              <a:ext uri="{FF2B5EF4-FFF2-40B4-BE49-F238E27FC236}">
                <a16:creationId xmlns:a16="http://schemas.microsoft.com/office/drawing/2014/main" id="{53906789-0AB3-478F-B0A6-5772C655A8EE}"/>
              </a:ext>
            </a:extLst>
          </p:cNvPr>
          <p:cNvSpPr txBox="1"/>
          <p:nvPr/>
        </p:nvSpPr>
        <p:spPr>
          <a:xfrm>
            <a:off x="838200" y="2434201"/>
            <a:ext cx="3894221" cy="37427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90000"/>
              </a:lnSpc>
            </a:pPr>
            <a:endParaRPr lang="en-US" sz="2000" dirty="0"/>
          </a:p>
        </p:txBody>
      </p:sp>
      <p:sp>
        <p:nvSpPr>
          <p:cNvPr id="14" name="TekstSylinder 13">
            <a:extLst>
              <a:ext uri="{FF2B5EF4-FFF2-40B4-BE49-F238E27FC236}">
                <a16:creationId xmlns:a16="http://schemas.microsoft.com/office/drawing/2014/main" id="{D0BB9A4B-A44B-462F-BD8B-2E1948E5C989}"/>
              </a:ext>
            </a:extLst>
          </p:cNvPr>
          <p:cNvSpPr txBox="1"/>
          <p:nvPr/>
        </p:nvSpPr>
        <p:spPr>
          <a:xfrm>
            <a:off x="77604" y="1565388"/>
            <a:ext cx="3971882" cy="126464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1">
              <a:lnSpc>
                <a:spcPct val="107000"/>
              </a:lnSpc>
            </a:pPr>
            <a:r>
              <a:rPr lang="nb-NO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107	Per Frankrike</a:t>
            </a:r>
          </a:p>
          <a:p>
            <a:pPr lvl="1">
              <a:lnSpc>
                <a:spcPct val="107000"/>
              </a:lnSpc>
            </a:pPr>
            <a:endParaRPr lang="nb-NO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1">
              <a:lnSpc>
                <a:spcPct val="107000"/>
              </a:lnSpc>
            </a:pPr>
            <a:r>
              <a:rPr lang="nb-NO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Legg til lønnsart og følge art. Start med følge art.</a:t>
            </a:r>
          </a:p>
        </p:txBody>
      </p:sp>
      <p:sp>
        <p:nvSpPr>
          <p:cNvPr id="16" name="TekstSylinder 15">
            <a:extLst>
              <a:ext uri="{FF2B5EF4-FFF2-40B4-BE49-F238E27FC236}">
                <a16:creationId xmlns:a16="http://schemas.microsoft.com/office/drawing/2014/main" id="{764D0360-5F12-431A-B1F7-93270C2AF129}"/>
              </a:ext>
            </a:extLst>
          </p:cNvPr>
          <p:cNvSpPr txBox="1"/>
          <p:nvPr/>
        </p:nvSpPr>
        <p:spPr>
          <a:xfrm>
            <a:off x="485460" y="422686"/>
            <a:ext cx="131029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b-NO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Oppgave</a:t>
            </a:r>
            <a:endParaRPr kumimoji="0" lang="nb-NO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" name="TekstSylinder 17">
            <a:extLst>
              <a:ext uri="{FF2B5EF4-FFF2-40B4-BE49-F238E27FC236}">
                <a16:creationId xmlns:a16="http://schemas.microsoft.com/office/drawing/2014/main" id="{455A5A7E-29F7-4B4B-9023-33E9B106CF4B}"/>
              </a:ext>
            </a:extLst>
          </p:cNvPr>
          <p:cNvSpPr txBox="1"/>
          <p:nvPr/>
        </p:nvSpPr>
        <p:spPr>
          <a:xfrm>
            <a:off x="5233308" y="520212"/>
            <a:ext cx="6123214" cy="6719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marR="0" lvl="1" indent="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b-NO" sz="1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Times New Roman" panose="02020603050405020304" pitchFamily="18" charset="0"/>
              </a:rPr>
              <a:t>Det er viktig at vi legger </a:t>
            </a:r>
            <a:r>
              <a:rPr kumimoji="0" lang="nb-NO" sz="18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Times New Roman" panose="02020603050405020304" pitchFamily="18" charset="0"/>
              </a:rPr>
              <a:t>innformasjonen</a:t>
            </a:r>
            <a:r>
              <a:rPr kumimoji="0" lang="nb-NO" sz="1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Times New Roman" panose="02020603050405020304" pitchFamily="18" charset="0"/>
              </a:rPr>
              <a:t>, slik jeg har beskrevet i oppgavene. Vi skal bruke dette senere i kurset.</a:t>
            </a:r>
          </a:p>
        </p:txBody>
      </p:sp>
      <p:sp>
        <p:nvSpPr>
          <p:cNvPr id="20" name="TekstSylinder 19">
            <a:extLst>
              <a:ext uri="{FF2B5EF4-FFF2-40B4-BE49-F238E27FC236}">
                <a16:creationId xmlns:a16="http://schemas.microsoft.com/office/drawing/2014/main" id="{C843B440-8182-4887-84F2-E90A26C77D3D}"/>
              </a:ext>
            </a:extLst>
          </p:cNvPr>
          <p:cNvSpPr txBox="1"/>
          <p:nvPr/>
        </p:nvSpPr>
        <p:spPr>
          <a:xfrm>
            <a:off x="483934" y="1049606"/>
            <a:ext cx="100489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b-NO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Ansatte</a:t>
            </a:r>
            <a:endParaRPr kumimoji="0" lang="nb-NO" sz="2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aphicFrame>
        <p:nvGraphicFramePr>
          <p:cNvPr id="2" name="Tabell 1">
            <a:extLst>
              <a:ext uri="{FF2B5EF4-FFF2-40B4-BE49-F238E27FC236}">
                <a16:creationId xmlns:a16="http://schemas.microsoft.com/office/drawing/2014/main" id="{0CFB34AB-C816-410A-9125-6AFA25CA5ED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44460300"/>
              </p:ext>
            </p:extLst>
          </p:nvPr>
        </p:nvGraphicFramePr>
        <p:xfrm>
          <a:off x="5075465" y="1574031"/>
          <a:ext cx="6438899" cy="1240155"/>
        </p:xfrm>
        <a:graphic>
          <a:graphicData uri="http://schemas.openxmlformats.org/drawingml/2006/table">
            <a:tbl>
              <a:tblPr/>
              <a:tblGrid>
                <a:gridCol w="139631">
                  <a:extLst>
                    <a:ext uri="{9D8B030D-6E8A-4147-A177-3AD203B41FA5}">
                      <a16:colId xmlns:a16="http://schemas.microsoft.com/office/drawing/2014/main" val="3419745107"/>
                    </a:ext>
                  </a:extLst>
                </a:gridCol>
                <a:gridCol w="1269374">
                  <a:extLst>
                    <a:ext uri="{9D8B030D-6E8A-4147-A177-3AD203B41FA5}">
                      <a16:colId xmlns:a16="http://schemas.microsoft.com/office/drawing/2014/main" val="1749032792"/>
                    </a:ext>
                  </a:extLst>
                </a:gridCol>
                <a:gridCol w="752104">
                  <a:extLst>
                    <a:ext uri="{9D8B030D-6E8A-4147-A177-3AD203B41FA5}">
                      <a16:colId xmlns:a16="http://schemas.microsoft.com/office/drawing/2014/main" val="590311535"/>
                    </a:ext>
                  </a:extLst>
                </a:gridCol>
                <a:gridCol w="1713655">
                  <a:extLst>
                    <a:ext uri="{9D8B030D-6E8A-4147-A177-3AD203B41FA5}">
                      <a16:colId xmlns:a16="http://schemas.microsoft.com/office/drawing/2014/main" val="100434457"/>
                    </a:ext>
                  </a:extLst>
                </a:gridCol>
                <a:gridCol w="1155130">
                  <a:extLst>
                    <a:ext uri="{9D8B030D-6E8A-4147-A177-3AD203B41FA5}">
                      <a16:colId xmlns:a16="http://schemas.microsoft.com/office/drawing/2014/main" val="1863945650"/>
                    </a:ext>
                  </a:extLst>
                </a:gridCol>
                <a:gridCol w="1269374">
                  <a:extLst>
                    <a:ext uri="{9D8B030D-6E8A-4147-A177-3AD203B41FA5}">
                      <a16:colId xmlns:a16="http://schemas.microsoft.com/office/drawing/2014/main" val="1972631142"/>
                    </a:ext>
                  </a:extLst>
                </a:gridCol>
                <a:gridCol w="139631">
                  <a:extLst>
                    <a:ext uri="{9D8B030D-6E8A-4147-A177-3AD203B41FA5}">
                      <a16:colId xmlns:a16="http://schemas.microsoft.com/office/drawing/2014/main" val="966541898"/>
                    </a:ext>
                  </a:extLst>
                </a:gridCol>
              </a:tblGrid>
              <a:tr h="76200"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857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71450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71450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46920357"/>
                  </a:ext>
                </a:extLst>
              </a:tr>
              <a:tr h="295275">
                <a:tc>
                  <a:txBody>
                    <a:bodyPr/>
                    <a:lstStyle/>
                    <a:p>
                      <a:pPr algn="l" fontAlgn="ctr"/>
                      <a:r>
                        <a:rPr lang="nb-N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b-NO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Lønnsart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b-NO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Sats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b-NO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Sats hentet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b-NO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% Sos. kost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b-NO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Neste art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36954122"/>
                  </a:ext>
                </a:extLst>
              </a:tr>
              <a:tr h="295275">
                <a:tc>
                  <a:txBody>
                    <a:bodyPr/>
                    <a:lstStyle/>
                    <a:p>
                      <a:pPr algn="l" fontAlgn="ctr"/>
                      <a:r>
                        <a:rPr lang="nb-N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9525" marR="342900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7543983"/>
                  </a:ext>
                </a:extLst>
              </a:tr>
              <a:tr h="295275">
                <a:tc>
                  <a:txBody>
                    <a:bodyPr/>
                    <a:lstStyle/>
                    <a:p>
                      <a:pPr algn="l" fontAlgn="ctr"/>
                      <a:r>
                        <a:rPr lang="nb-N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b-NO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b-NO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nb-NO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238,66</a:t>
                      </a:r>
                    </a:p>
                  </a:txBody>
                  <a:tcPr marL="9525" marR="342900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b-NO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b-NO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89598705"/>
                  </a:ext>
                </a:extLst>
              </a:tr>
              <a:tr h="76200"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857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71450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71450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0311064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909149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sjon1" id="{A9854A7A-6B1B-4DAE-920D-CB96D692BED6}" vid="{EA216FEE-C563-4205-9B74-1F5CB668790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34890</TotalTime>
  <Words>796</Words>
  <Application>Microsoft Office PowerPoint</Application>
  <PresentationFormat>Widescreen</PresentationFormat>
  <Paragraphs>467</Paragraphs>
  <Slides>6</Slides>
  <Notes>0</Notes>
  <HiddenSlides>0</HiddenSlides>
  <MMClips>0</MMClips>
  <ScaleCrop>false</ScaleCrop>
  <HeadingPairs>
    <vt:vector size="6" baseType="variant">
      <vt:variant>
        <vt:lpstr>Brukte skrifter</vt:lpstr>
      </vt:variant>
      <vt:variant>
        <vt:i4>4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Wingdings</vt:lpstr>
      <vt:lpstr>Office-tema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PowerPoint-presentasjon</dc:title>
  <dc:creator>Kay Mydland</dc:creator>
  <cp:lastModifiedBy>Kay Mydland</cp:lastModifiedBy>
  <cp:revision>34</cp:revision>
  <dcterms:created xsi:type="dcterms:W3CDTF">2021-08-03T13:31:16Z</dcterms:created>
  <dcterms:modified xsi:type="dcterms:W3CDTF">2022-02-15T09:53:37Z</dcterms:modified>
</cp:coreProperties>
</file>