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40" r:id="rId2"/>
    <p:sldId id="447" r:id="rId3"/>
    <p:sldId id="449" r:id="rId4"/>
    <p:sldId id="450" r:id="rId5"/>
    <p:sldId id="451" r:id="rId6"/>
    <p:sldId id="453" r:id="rId7"/>
    <p:sldId id="452" r:id="rId8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 inndeling" id="{9323D653-8838-47FE-8E9A-A307C4E1169D}">
          <p14:sldIdLst/>
        </p14:section>
        <p14:section name="Inndeling uten navn" id="{1C5B5C58-B663-4EDE-AF7D-E886AE67BB1C}">
          <p14:sldIdLst>
            <p14:sldId id="440"/>
            <p14:sldId id="447"/>
            <p14:sldId id="449"/>
            <p14:sldId id="450"/>
            <p14:sldId id="451"/>
            <p14:sldId id="453"/>
            <p14:sldId id="45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n stil, ingen rutenet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68" autoAdjust="0"/>
    <p:restoredTop sz="96807" autoAdjust="0"/>
  </p:normalViewPr>
  <p:slideViewPr>
    <p:cSldViewPr snapToGrid="0">
      <p:cViewPr varScale="1">
        <p:scale>
          <a:sx n="61" d="100"/>
          <a:sy n="61" d="100"/>
        </p:scale>
        <p:origin x="70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C46A3AC-379E-49BB-B8C2-38B0C2C49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4FBD264-78D5-4F57-816A-11AA7EFB68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E49EC4E-0A04-4E78-A88B-3E04FEA44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7E7B9-8877-464E-8007-32DE4C8371F5}" type="datetimeFigureOut">
              <a:rPr lang="nb-NO" smtClean="0"/>
              <a:t>16.02.2022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7DA1005-EE0D-4EBE-A049-9799403F8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529D20E-6310-400C-8AE5-D701F71E6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C60DE-2ADD-4510-9D5D-F4161FC93A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61325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9E30D09E-19D4-4344-ADD1-D1D9D8BBD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37E00A7-411C-4568-A456-41F2A52A76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F9B4AC7-9949-4768-8AAF-B8ED413744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7E7B9-8877-464E-8007-32DE4C8371F5}" type="datetimeFigureOut">
              <a:rPr lang="nb-NO" smtClean="0"/>
              <a:t>16.02.2022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6A50690B-091E-47D2-8F72-6E06047AA1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77FF11A-3A0E-4C29-BB12-990098195C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C60DE-2ADD-4510-9D5D-F4161FC93A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5337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2132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D0BB9A4B-A44B-462F-BD8B-2E1948E5C989}"/>
              </a:ext>
            </a:extLst>
          </p:cNvPr>
          <p:cNvSpPr txBox="1"/>
          <p:nvPr/>
        </p:nvSpPr>
        <p:spPr>
          <a:xfrm>
            <a:off x="159245" y="807459"/>
            <a:ext cx="8919441" cy="67669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Gjennomgang av Grossister</a:t>
            </a:r>
          </a:p>
          <a:p>
            <a:pPr lvl="1">
              <a:lnSpc>
                <a:spcPct val="107000"/>
              </a:lnSpc>
            </a:pPr>
            <a:endParaRPr kumimoji="0" lang="nb-NO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kumimoji="0" lang="nb-N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Grossister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Oppsett produktimport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Grossist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Rabatt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Times New Roman" panose="02020603050405020304" pitchFamily="18" charset="0"/>
              </a:rPr>
              <a:t>Produkter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Produktoverføring</a:t>
            </a: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2">
              <a:lnSpc>
                <a:spcPct val="107000"/>
              </a:lnSpc>
            </a:pPr>
            <a:endParaRPr lang="nb-NO" sz="8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lvl="5">
              <a:lnSpc>
                <a:spcPct val="107000"/>
              </a:lnSpc>
            </a:pP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q"/>
            </a:pPr>
            <a:r>
              <a:rPr lang="nb-NO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Oppgaver</a:t>
            </a:r>
            <a:endParaRPr kumimoji="0" lang="nb-NO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Legge inn i Oppsett produktimport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Legg til Leverandør i Økonomisystem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solidFill>
                  <a:prstClr val="black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Legg inn informasjon på grossisten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Opprett kobling for </a:t>
            </a:r>
            <a:r>
              <a:rPr lang="nb-N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prisfil</a:t>
            </a:r>
            <a:r>
              <a:rPr lang="nb-N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og rabattavtale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 Import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Legg inn </a:t>
            </a:r>
            <a:r>
              <a:rPr lang="nb-N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Mva</a:t>
            </a:r>
            <a:r>
              <a:rPr lang="nb-N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sats og </a:t>
            </a:r>
            <a:r>
              <a:rPr lang="nb-NO" sz="1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Hovedbokskonto</a:t>
            </a:r>
            <a:r>
              <a:rPr lang="nb-N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på produkter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nb-NO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Overfør produkter til SpeedyCraft</a:t>
            </a: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nb-NO" sz="1400" dirty="0">
              <a:solidFill>
                <a:prstClr val="black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2571750" lvl="5" indent="-2857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kumimoji="0" lang="nb-NO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603736" y="294896"/>
            <a:ext cx="2120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Kursdag 3 del 1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6826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0607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26700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Oppsett produktimport</a:t>
            </a:r>
          </a:p>
        </p:txBody>
      </p:sp>
      <p:sp>
        <p:nvSpPr>
          <p:cNvPr id="17" name="TekstSylinder 16">
            <a:extLst>
              <a:ext uri="{FF2B5EF4-FFF2-40B4-BE49-F238E27FC236}">
                <a16:creationId xmlns:a16="http://schemas.microsoft.com/office/drawing/2014/main" id="{D1ED1942-0CB4-472D-811A-489EA3F3B3EB}"/>
              </a:ext>
            </a:extLst>
          </p:cNvPr>
          <p:cNvSpPr txBox="1"/>
          <p:nvPr/>
        </p:nvSpPr>
        <p:spPr>
          <a:xfrm>
            <a:off x="156431" y="1515956"/>
            <a:ext cx="5811662" cy="968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Fyll inn opplysningene (Det er ingen </a:t>
            </a:r>
            <a:r>
              <a:rPr lang="nb-NO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hovedbokskonto</a:t>
            </a: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innkjøp fritt, i kurset legger vi derfor inn vanlig varekjøpskonto).</a:t>
            </a:r>
          </a:p>
        </p:txBody>
      </p:sp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B30E54FB-F328-48BC-A8F1-8579470A48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838405"/>
              </p:ext>
            </p:extLst>
          </p:nvPr>
        </p:nvGraphicFramePr>
        <p:xfrm>
          <a:off x="1861458" y="2951956"/>
          <a:ext cx="9945695" cy="2856434"/>
        </p:xfrm>
        <a:graphic>
          <a:graphicData uri="http://schemas.openxmlformats.org/drawingml/2006/table">
            <a:tbl>
              <a:tblPr/>
              <a:tblGrid>
                <a:gridCol w="136412">
                  <a:extLst>
                    <a:ext uri="{9D8B030D-6E8A-4147-A177-3AD203B41FA5}">
                      <a16:colId xmlns:a16="http://schemas.microsoft.com/office/drawing/2014/main" val="1676499395"/>
                    </a:ext>
                  </a:extLst>
                </a:gridCol>
                <a:gridCol w="744067">
                  <a:extLst>
                    <a:ext uri="{9D8B030D-6E8A-4147-A177-3AD203B41FA5}">
                      <a16:colId xmlns:a16="http://schemas.microsoft.com/office/drawing/2014/main" val="842355769"/>
                    </a:ext>
                  </a:extLst>
                </a:gridCol>
                <a:gridCol w="744067">
                  <a:extLst>
                    <a:ext uri="{9D8B030D-6E8A-4147-A177-3AD203B41FA5}">
                      <a16:colId xmlns:a16="http://schemas.microsoft.com/office/drawing/2014/main" val="155561552"/>
                    </a:ext>
                  </a:extLst>
                </a:gridCol>
                <a:gridCol w="744067">
                  <a:extLst>
                    <a:ext uri="{9D8B030D-6E8A-4147-A177-3AD203B41FA5}">
                      <a16:colId xmlns:a16="http://schemas.microsoft.com/office/drawing/2014/main" val="95523586"/>
                    </a:ext>
                  </a:extLst>
                </a:gridCol>
                <a:gridCol w="744067">
                  <a:extLst>
                    <a:ext uri="{9D8B030D-6E8A-4147-A177-3AD203B41FA5}">
                      <a16:colId xmlns:a16="http://schemas.microsoft.com/office/drawing/2014/main" val="3177502198"/>
                    </a:ext>
                  </a:extLst>
                </a:gridCol>
                <a:gridCol w="744067">
                  <a:extLst>
                    <a:ext uri="{9D8B030D-6E8A-4147-A177-3AD203B41FA5}">
                      <a16:colId xmlns:a16="http://schemas.microsoft.com/office/drawing/2014/main" val="3103980670"/>
                    </a:ext>
                  </a:extLst>
                </a:gridCol>
                <a:gridCol w="744067">
                  <a:extLst>
                    <a:ext uri="{9D8B030D-6E8A-4147-A177-3AD203B41FA5}">
                      <a16:colId xmlns:a16="http://schemas.microsoft.com/office/drawing/2014/main" val="606860610"/>
                    </a:ext>
                  </a:extLst>
                </a:gridCol>
                <a:gridCol w="744067">
                  <a:extLst>
                    <a:ext uri="{9D8B030D-6E8A-4147-A177-3AD203B41FA5}">
                      <a16:colId xmlns:a16="http://schemas.microsoft.com/office/drawing/2014/main" val="2199659278"/>
                    </a:ext>
                  </a:extLst>
                </a:gridCol>
                <a:gridCol w="744067">
                  <a:extLst>
                    <a:ext uri="{9D8B030D-6E8A-4147-A177-3AD203B41FA5}">
                      <a16:colId xmlns:a16="http://schemas.microsoft.com/office/drawing/2014/main" val="2470996864"/>
                    </a:ext>
                  </a:extLst>
                </a:gridCol>
                <a:gridCol w="744067">
                  <a:extLst>
                    <a:ext uri="{9D8B030D-6E8A-4147-A177-3AD203B41FA5}">
                      <a16:colId xmlns:a16="http://schemas.microsoft.com/office/drawing/2014/main" val="2016933959"/>
                    </a:ext>
                  </a:extLst>
                </a:gridCol>
                <a:gridCol w="744067">
                  <a:extLst>
                    <a:ext uri="{9D8B030D-6E8A-4147-A177-3AD203B41FA5}">
                      <a16:colId xmlns:a16="http://schemas.microsoft.com/office/drawing/2014/main" val="375077384"/>
                    </a:ext>
                  </a:extLst>
                </a:gridCol>
                <a:gridCol w="744067">
                  <a:extLst>
                    <a:ext uri="{9D8B030D-6E8A-4147-A177-3AD203B41FA5}">
                      <a16:colId xmlns:a16="http://schemas.microsoft.com/office/drawing/2014/main" val="2965366955"/>
                    </a:ext>
                  </a:extLst>
                </a:gridCol>
                <a:gridCol w="744067">
                  <a:extLst>
                    <a:ext uri="{9D8B030D-6E8A-4147-A177-3AD203B41FA5}">
                      <a16:colId xmlns:a16="http://schemas.microsoft.com/office/drawing/2014/main" val="1732216681"/>
                    </a:ext>
                  </a:extLst>
                </a:gridCol>
                <a:gridCol w="744067">
                  <a:extLst>
                    <a:ext uri="{9D8B030D-6E8A-4147-A177-3AD203B41FA5}">
                      <a16:colId xmlns:a16="http://schemas.microsoft.com/office/drawing/2014/main" val="1367301378"/>
                    </a:ext>
                  </a:extLst>
                </a:gridCol>
                <a:gridCol w="136412">
                  <a:extLst>
                    <a:ext uri="{9D8B030D-6E8A-4147-A177-3AD203B41FA5}">
                      <a16:colId xmlns:a16="http://schemas.microsoft.com/office/drawing/2014/main" val="501553800"/>
                    </a:ext>
                  </a:extLst>
                </a:gridCol>
              </a:tblGrid>
              <a:tr h="204031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4637174"/>
                  </a:ext>
                </a:extLst>
              </a:tr>
              <a:tr h="204031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7605151"/>
                  </a:ext>
                </a:extLst>
              </a:tr>
              <a:tr h="204031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052956"/>
                  </a:ext>
                </a:extLst>
              </a:tr>
              <a:tr h="204031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8481555"/>
                  </a:ext>
                </a:extLst>
              </a:tr>
              <a:tr h="204031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9062658"/>
                  </a:ext>
                </a:extLst>
              </a:tr>
              <a:tr h="204031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8020755"/>
                  </a:ext>
                </a:extLst>
              </a:tr>
              <a:tr h="204031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2357861"/>
                  </a:ext>
                </a:extLst>
              </a:tr>
              <a:tr h="204031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6620626"/>
                  </a:ext>
                </a:extLst>
              </a:tr>
              <a:tr h="204031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482554"/>
                  </a:ext>
                </a:extLst>
              </a:tr>
              <a:tr h="204031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019990"/>
                  </a:ext>
                </a:extLst>
              </a:tr>
              <a:tr h="204031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5304920"/>
                  </a:ext>
                </a:extLst>
              </a:tr>
              <a:tr h="204031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945375"/>
                  </a:ext>
                </a:extLst>
              </a:tr>
              <a:tr h="204031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5560870"/>
                  </a:ext>
                </a:extLst>
              </a:tr>
              <a:tr h="204031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6804102"/>
                  </a:ext>
                </a:extLst>
              </a:tr>
            </a:tbl>
          </a:graphicData>
        </a:graphic>
      </p:graphicFrame>
      <p:pic>
        <p:nvPicPr>
          <p:cNvPr id="19" name="Bilde 18">
            <a:extLst>
              <a:ext uri="{FF2B5EF4-FFF2-40B4-BE49-F238E27FC236}">
                <a16:creationId xmlns:a16="http://schemas.microsoft.com/office/drawing/2014/main" id="{DD51D353-F302-40DF-BFE5-D6E9A65533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1883" y="3132274"/>
            <a:ext cx="9721886" cy="2579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230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2132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D0BB9A4B-A44B-462F-BD8B-2E1948E5C989}"/>
              </a:ext>
            </a:extLst>
          </p:cNvPr>
          <p:cNvSpPr txBox="1"/>
          <p:nvPr/>
        </p:nvSpPr>
        <p:spPr>
          <a:xfrm>
            <a:off x="336780" y="1418476"/>
            <a:ext cx="10125259" cy="15610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 trenger en leverandør til </a:t>
            </a:r>
            <a:r>
              <a:rPr lang="nb-NO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Grossis</a:t>
            </a: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oppsett.</a:t>
            </a:r>
            <a:b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Opprett Solar Norge AS som leverandør i økonomisystemet.</a:t>
            </a: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Både POG og </a:t>
            </a:r>
            <a:r>
              <a:rPr lang="nb-NO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</a:t>
            </a: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fyller ut leverandør informasjonen når en legger inn org.nr. </a:t>
            </a: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Legg inn org.nr 980672891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41692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Opprett leverandør i økonomisystem.</a:t>
            </a:r>
            <a:endParaRPr kumimoji="0" lang="nb-N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1BA6A013-0518-4088-B96A-0996C2C8CC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9999" y="2721892"/>
            <a:ext cx="4960444" cy="3795590"/>
          </a:xfrm>
          <a:prstGeom prst="rect">
            <a:avLst/>
          </a:prstGeom>
        </p:spPr>
      </p:pic>
      <p:pic>
        <p:nvPicPr>
          <p:cNvPr id="9" name="Bilde 8">
            <a:extLst>
              <a:ext uri="{FF2B5EF4-FFF2-40B4-BE49-F238E27FC236}">
                <a16:creationId xmlns:a16="http://schemas.microsoft.com/office/drawing/2014/main" id="{9D02B800-A801-495C-A417-C724015BA5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9526" y="2702484"/>
            <a:ext cx="3966870" cy="3795590"/>
          </a:xfrm>
          <a:prstGeom prst="rect">
            <a:avLst/>
          </a:prstGeom>
        </p:spPr>
      </p:pic>
      <p:sp>
        <p:nvSpPr>
          <p:cNvPr id="10" name="Rektangel 9">
            <a:extLst>
              <a:ext uri="{FF2B5EF4-FFF2-40B4-BE49-F238E27FC236}">
                <a16:creationId xmlns:a16="http://schemas.microsoft.com/office/drawing/2014/main" id="{D0021168-9843-47D2-BFE2-264E4273163A}"/>
              </a:ext>
            </a:extLst>
          </p:cNvPr>
          <p:cNvSpPr/>
          <p:nvPr/>
        </p:nvSpPr>
        <p:spPr>
          <a:xfrm>
            <a:off x="7094764" y="3214703"/>
            <a:ext cx="2065565" cy="2959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FE1DFFFB-BC40-4A89-8BD4-618190E15EAB}"/>
              </a:ext>
            </a:extLst>
          </p:cNvPr>
          <p:cNvSpPr/>
          <p:nvPr/>
        </p:nvSpPr>
        <p:spPr>
          <a:xfrm>
            <a:off x="2785310" y="4569635"/>
            <a:ext cx="2065565" cy="2959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36914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2132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D0BB9A4B-A44B-462F-BD8B-2E1948E5C989}"/>
              </a:ext>
            </a:extLst>
          </p:cNvPr>
          <p:cNvSpPr txBox="1"/>
          <p:nvPr/>
        </p:nvSpPr>
        <p:spPr>
          <a:xfrm>
            <a:off x="77604" y="1565388"/>
            <a:ext cx="4389208" cy="15610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Velg Fagområde «Standard»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Velg Leverandør «Solar Norge AS»</a:t>
            </a:r>
          </a:p>
          <a:p>
            <a:pPr lvl="1">
              <a:lnSpc>
                <a:spcPct val="107000"/>
              </a:lnSpc>
            </a:pP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Velg «Kostpris»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25153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Grossist - Informasjon</a:t>
            </a:r>
            <a:endParaRPr kumimoji="0" lang="nb-N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32603B66-841B-4DEB-B803-9B1131871D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4295" y="1249661"/>
            <a:ext cx="4676799" cy="4425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90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2132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2305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Grossist – Fil Import</a:t>
            </a:r>
            <a:endParaRPr kumimoji="0" lang="nb-N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43298724-D7F5-4575-8D0B-143D3D039FAE}"/>
              </a:ext>
            </a:extLst>
          </p:cNvPr>
          <p:cNvSpPr txBox="1"/>
          <p:nvPr/>
        </p:nvSpPr>
        <p:spPr>
          <a:xfrm>
            <a:off x="18044" y="1583558"/>
            <a:ext cx="2633327" cy="12646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Opprett kobling for </a:t>
            </a:r>
            <a:r>
              <a:rPr lang="nb-NO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prisfil</a:t>
            </a: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og rabattavtale</a:t>
            </a:r>
          </a:p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(Må lagres før import kan utføres).</a:t>
            </a:r>
          </a:p>
        </p:txBody>
      </p:sp>
      <p:graphicFrame>
        <p:nvGraphicFramePr>
          <p:cNvPr id="11" name="Tabell 10">
            <a:extLst>
              <a:ext uri="{FF2B5EF4-FFF2-40B4-BE49-F238E27FC236}">
                <a16:creationId xmlns:a16="http://schemas.microsoft.com/office/drawing/2014/main" id="{23C62870-6DCC-4E19-B964-6D8C401F3E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784735"/>
              </p:ext>
            </p:extLst>
          </p:nvPr>
        </p:nvGraphicFramePr>
        <p:xfrm>
          <a:off x="2901147" y="1753164"/>
          <a:ext cx="9055099" cy="2979420"/>
        </p:xfrm>
        <a:graphic>
          <a:graphicData uri="http://schemas.openxmlformats.org/drawingml/2006/table">
            <a:tbl>
              <a:tblPr/>
              <a:tblGrid>
                <a:gridCol w="139651">
                  <a:extLst>
                    <a:ext uri="{9D8B030D-6E8A-4147-A177-3AD203B41FA5}">
                      <a16:colId xmlns:a16="http://schemas.microsoft.com/office/drawing/2014/main" val="1653063291"/>
                    </a:ext>
                  </a:extLst>
                </a:gridCol>
                <a:gridCol w="1513944">
                  <a:extLst>
                    <a:ext uri="{9D8B030D-6E8A-4147-A177-3AD203B41FA5}">
                      <a16:colId xmlns:a16="http://schemas.microsoft.com/office/drawing/2014/main" val="3420544129"/>
                    </a:ext>
                  </a:extLst>
                </a:gridCol>
                <a:gridCol w="863297">
                  <a:extLst>
                    <a:ext uri="{9D8B030D-6E8A-4147-A177-3AD203B41FA5}">
                      <a16:colId xmlns:a16="http://schemas.microsoft.com/office/drawing/2014/main" val="2595626052"/>
                    </a:ext>
                  </a:extLst>
                </a:gridCol>
                <a:gridCol w="3338929">
                  <a:extLst>
                    <a:ext uri="{9D8B030D-6E8A-4147-A177-3AD203B41FA5}">
                      <a16:colId xmlns:a16="http://schemas.microsoft.com/office/drawing/2014/main" val="1271201998"/>
                    </a:ext>
                  </a:extLst>
                </a:gridCol>
                <a:gridCol w="3059627">
                  <a:extLst>
                    <a:ext uri="{9D8B030D-6E8A-4147-A177-3AD203B41FA5}">
                      <a16:colId xmlns:a16="http://schemas.microsoft.com/office/drawing/2014/main" val="900394829"/>
                    </a:ext>
                  </a:extLst>
                </a:gridCol>
                <a:gridCol w="139651">
                  <a:extLst>
                    <a:ext uri="{9D8B030D-6E8A-4147-A177-3AD203B41FA5}">
                      <a16:colId xmlns:a16="http://schemas.microsoft.com/office/drawing/2014/main" val="853538062"/>
                    </a:ext>
                  </a:extLst>
                </a:gridCol>
              </a:tblGrid>
              <a:tr h="12382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4127066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Felt</a:t>
                      </a:r>
                    </a:p>
                  </a:txBody>
                  <a:tcPr marL="171450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Kolonne1</a:t>
                      </a:r>
                    </a:p>
                  </a:txBody>
                  <a:tcPr marL="171450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Prisfil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Rabattavtale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2076597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FTP server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sfs-eu-west-1.docevent.io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sfs-eu-west-1.docevent.io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4336917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Brukernavn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j333uwri/contracting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j333uwri/contracting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7757269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Passord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99TKR!-_=19ftpgreier!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99TKR!-_=19ftpgreier!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9342259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Serverkatalog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Solar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Solar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243352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Filtype import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Prisfil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Rabattavtale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7103429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Importformat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Nelfo4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Nelfo4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6927004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Importer fil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Varer.TXT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Rabatt.TXT</a:t>
                      </a:r>
                    </a:p>
                  </a:txBody>
                  <a:tcPr marL="857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0756112"/>
                  </a:ext>
                </a:extLst>
              </a:tr>
              <a:tr h="123825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4199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7245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2132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483934" y="1049606"/>
            <a:ext cx="2305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Grossist – Fil Import</a:t>
            </a:r>
            <a:endParaRPr kumimoji="0" lang="nb-N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TekstSylinder 22">
            <a:extLst>
              <a:ext uri="{FF2B5EF4-FFF2-40B4-BE49-F238E27FC236}">
                <a16:creationId xmlns:a16="http://schemas.microsoft.com/office/drawing/2014/main" id="{864728A9-C897-44B8-A287-34E3C4B02B7E}"/>
              </a:ext>
            </a:extLst>
          </p:cNvPr>
          <p:cNvSpPr txBox="1"/>
          <p:nvPr/>
        </p:nvSpPr>
        <p:spPr>
          <a:xfrm>
            <a:off x="34405" y="1614971"/>
            <a:ext cx="2962426" cy="968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Importer </a:t>
            </a:r>
            <a:r>
              <a:rPr lang="nb-NO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prisfil</a:t>
            </a: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(Det vises to filer, velg den øverste.)</a:t>
            </a:r>
          </a:p>
        </p:txBody>
      </p:sp>
      <p:sp>
        <p:nvSpPr>
          <p:cNvPr id="24" name="TekstSylinder 23">
            <a:extLst>
              <a:ext uri="{FF2B5EF4-FFF2-40B4-BE49-F238E27FC236}">
                <a16:creationId xmlns:a16="http://schemas.microsoft.com/office/drawing/2014/main" id="{4B2170E7-DB67-4D69-BC40-F10EB7EF8BC6}"/>
              </a:ext>
            </a:extLst>
          </p:cNvPr>
          <p:cNvSpPr txBox="1"/>
          <p:nvPr/>
        </p:nvSpPr>
        <p:spPr>
          <a:xfrm>
            <a:off x="34405" y="4004554"/>
            <a:ext cx="2962426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Importer rabattavtale</a:t>
            </a:r>
          </a:p>
        </p:txBody>
      </p:sp>
      <p:pic>
        <p:nvPicPr>
          <p:cNvPr id="26" name="Bilde 25">
            <a:extLst>
              <a:ext uri="{FF2B5EF4-FFF2-40B4-BE49-F238E27FC236}">
                <a16:creationId xmlns:a16="http://schemas.microsoft.com/office/drawing/2014/main" id="{9561CE70-EA12-484A-BA4A-7A8731580E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1175" y="1368192"/>
            <a:ext cx="6989278" cy="213320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4" name="Bilde 3">
            <a:extLst>
              <a:ext uri="{FF2B5EF4-FFF2-40B4-BE49-F238E27FC236}">
                <a16:creationId xmlns:a16="http://schemas.microsoft.com/office/drawing/2014/main" id="{4A71E67F-BD10-46D4-9E23-1C50B6C755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88329" y="3983059"/>
            <a:ext cx="6989277" cy="219390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65042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4B49850F-154E-461D-8F23-916C75C36E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l="8354" t="12467" r="12334" b="-1"/>
          <a:stretch/>
        </p:blipFill>
        <p:spPr>
          <a:xfrm>
            <a:off x="1142132" y="0"/>
            <a:ext cx="11046819" cy="6858000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Bilde 6" descr="Et bilde som inneholder tekst&#10;&#10;Automatisk generert beskrivelse">
            <a:extLst>
              <a:ext uri="{FF2B5EF4-FFF2-40B4-BE49-F238E27FC236}">
                <a16:creationId xmlns:a16="http://schemas.microsoft.com/office/drawing/2014/main" id="{28EA3140-5053-4450-ABB9-26C498CFE4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094" y="6297103"/>
            <a:ext cx="985152" cy="401942"/>
          </a:xfrm>
          <a:prstGeom prst="rect">
            <a:avLst/>
          </a:prstGeom>
        </p:spPr>
      </p:pic>
      <p:sp>
        <p:nvSpPr>
          <p:cNvPr id="3" name="TekstSylinder 2">
            <a:extLst>
              <a:ext uri="{FF2B5EF4-FFF2-40B4-BE49-F238E27FC236}">
                <a16:creationId xmlns:a16="http://schemas.microsoft.com/office/drawing/2014/main" id="{53906789-0AB3-478F-B0A6-5772C655A8EE}"/>
              </a:ext>
            </a:extLst>
          </p:cNvPr>
          <p:cNvSpPr txBox="1"/>
          <p:nvPr/>
        </p:nvSpPr>
        <p:spPr>
          <a:xfrm>
            <a:off x="838200" y="2434201"/>
            <a:ext cx="3894221" cy="3742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endParaRPr lang="en-US" sz="2000" dirty="0"/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D0BB9A4B-A44B-462F-BD8B-2E1948E5C989}"/>
              </a:ext>
            </a:extLst>
          </p:cNvPr>
          <p:cNvSpPr txBox="1"/>
          <p:nvPr/>
        </p:nvSpPr>
        <p:spPr>
          <a:xfrm>
            <a:off x="18533" y="4936563"/>
            <a:ext cx="3971882" cy="375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Overfør CW Solar til SpeedyCraft.</a:t>
            </a: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64D0360-5F12-431A-B1F7-93270C2AF129}"/>
              </a:ext>
            </a:extLst>
          </p:cNvPr>
          <p:cNvSpPr txBox="1"/>
          <p:nvPr/>
        </p:nvSpPr>
        <p:spPr>
          <a:xfrm>
            <a:off x="485460" y="422686"/>
            <a:ext cx="1310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Oppgave</a:t>
            </a:r>
            <a:endParaRPr kumimoji="0" lang="nb-NO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kstSylinder 17">
            <a:extLst>
              <a:ext uri="{FF2B5EF4-FFF2-40B4-BE49-F238E27FC236}">
                <a16:creationId xmlns:a16="http://schemas.microsoft.com/office/drawing/2014/main" id="{455A5A7E-29F7-4B4B-9023-33E9B106CF4B}"/>
              </a:ext>
            </a:extLst>
          </p:cNvPr>
          <p:cNvSpPr txBox="1"/>
          <p:nvPr/>
        </p:nvSpPr>
        <p:spPr>
          <a:xfrm>
            <a:off x="5233308" y="520212"/>
            <a:ext cx="6123214" cy="671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Det er viktig at vi legger </a:t>
            </a:r>
            <a:r>
              <a:rPr kumimoji="0" lang="nb-NO" sz="18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innformasjonen</a:t>
            </a:r>
            <a:r>
              <a:rPr kumimoji="0" lang="nb-NO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, slik jeg har beskrevet i oppgavene. Vi skal bruke dette senere i kurset.</a:t>
            </a:r>
          </a:p>
        </p:txBody>
      </p:sp>
      <p:sp>
        <p:nvSpPr>
          <p:cNvPr id="20" name="TekstSylinder 19">
            <a:extLst>
              <a:ext uri="{FF2B5EF4-FFF2-40B4-BE49-F238E27FC236}">
                <a16:creationId xmlns:a16="http://schemas.microsoft.com/office/drawing/2014/main" id="{C843B440-8182-4887-84F2-E90A26C77D3D}"/>
              </a:ext>
            </a:extLst>
          </p:cNvPr>
          <p:cNvSpPr txBox="1"/>
          <p:nvPr/>
        </p:nvSpPr>
        <p:spPr>
          <a:xfrm>
            <a:off x="386807" y="4618887"/>
            <a:ext cx="21391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Produktoverføring</a:t>
            </a:r>
            <a:endParaRPr kumimoji="0" lang="nb-N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A0045A29-9D71-455E-8C38-A92E5571F30A}"/>
              </a:ext>
            </a:extLst>
          </p:cNvPr>
          <p:cNvSpPr txBox="1"/>
          <p:nvPr/>
        </p:nvSpPr>
        <p:spPr>
          <a:xfrm>
            <a:off x="-3050" y="1307037"/>
            <a:ext cx="1989506" cy="1857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07000"/>
              </a:lnSpc>
            </a:pP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Legg inn </a:t>
            </a:r>
            <a:r>
              <a:rPr lang="nb-NO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Mva</a:t>
            </a: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sats og </a:t>
            </a:r>
            <a:r>
              <a:rPr lang="nb-NO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Hovedbokskonto</a:t>
            </a:r>
            <a:r>
              <a:rPr lang="nb-NO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på disse to produktene.</a:t>
            </a:r>
          </a:p>
        </p:txBody>
      </p:sp>
      <p:sp>
        <p:nvSpPr>
          <p:cNvPr id="23" name="TekstSylinder 22">
            <a:extLst>
              <a:ext uri="{FF2B5EF4-FFF2-40B4-BE49-F238E27FC236}">
                <a16:creationId xmlns:a16="http://schemas.microsoft.com/office/drawing/2014/main" id="{4BFF718C-7B66-478C-B20D-804CD6E014EE}"/>
              </a:ext>
            </a:extLst>
          </p:cNvPr>
          <p:cNvSpPr txBox="1"/>
          <p:nvPr/>
        </p:nvSpPr>
        <p:spPr>
          <a:xfrm>
            <a:off x="403279" y="1000023"/>
            <a:ext cx="10330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Produkt</a:t>
            </a:r>
            <a:endParaRPr kumimoji="0" lang="nb-NO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6" name="Tabell 25">
            <a:extLst>
              <a:ext uri="{FF2B5EF4-FFF2-40B4-BE49-F238E27FC236}">
                <a16:creationId xmlns:a16="http://schemas.microsoft.com/office/drawing/2014/main" id="{133748AB-E6B6-471E-B7F0-82989599C0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280761"/>
              </p:ext>
            </p:extLst>
          </p:nvPr>
        </p:nvGraphicFramePr>
        <p:xfrm>
          <a:off x="2396359" y="1200079"/>
          <a:ext cx="9591457" cy="3467100"/>
        </p:xfrm>
        <a:graphic>
          <a:graphicData uri="http://schemas.openxmlformats.org/drawingml/2006/table">
            <a:tbl>
              <a:tblPr/>
              <a:tblGrid>
                <a:gridCol w="152355">
                  <a:extLst>
                    <a:ext uri="{9D8B030D-6E8A-4147-A177-3AD203B41FA5}">
                      <a16:colId xmlns:a16="http://schemas.microsoft.com/office/drawing/2014/main" val="1920502422"/>
                    </a:ext>
                  </a:extLst>
                </a:gridCol>
                <a:gridCol w="2044307">
                  <a:extLst>
                    <a:ext uri="{9D8B030D-6E8A-4147-A177-3AD203B41FA5}">
                      <a16:colId xmlns:a16="http://schemas.microsoft.com/office/drawing/2014/main" val="3330973232"/>
                    </a:ext>
                  </a:extLst>
                </a:gridCol>
                <a:gridCol w="3388544">
                  <a:extLst>
                    <a:ext uri="{9D8B030D-6E8A-4147-A177-3AD203B41FA5}">
                      <a16:colId xmlns:a16="http://schemas.microsoft.com/office/drawing/2014/main" val="3130264992"/>
                    </a:ext>
                  </a:extLst>
                </a:gridCol>
                <a:gridCol w="3853896">
                  <a:extLst>
                    <a:ext uri="{9D8B030D-6E8A-4147-A177-3AD203B41FA5}">
                      <a16:colId xmlns:a16="http://schemas.microsoft.com/office/drawing/2014/main" val="4002134492"/>
                    </a:ext>
                  </a:extLst>
                </a:gridCol>
                <a:gridCol w="152355">
                  <a:extLst>
                    <a:ext uri="{9D8B030D-6E8A-4147-A177-3AD203B41FA5}">
                      <a16:colId xmlns:a16="http://schemas.microsoft.com/office/drawing/2014/main" val="93893008"/>
                    </a:ext>
                  </a:extLst>
                </a:gridCol>
              </a:tblGrid>
              <a:tr h="128996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374583"/>
                  </a:ext>
                </a:extLst>
              </a:tr>
              <a:tr h="510004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10000 </a:t>
                      </a:r>
                      <a:br>
                        <a:rPr lang="nb-N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nb-N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Diversevare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10020 </a:t>
                      </a:r>
                      <a:b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Diversevare fra inngående faktura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018426"/>
                  </a:ext>
                </a:extLst>
              </a:tr>
              <a:tr h="206671">
                <a:tc>
                  <a:txBody>
                    <a:bodyPr/>
                    <a:lstStyle/>
                    <a:p>
                      <a:pPr algn="l" fontAlgn="ctr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Prosjektko</a:t>
                      </a:r>
                      <a:r>
                        <a:rPr lang="nb-NO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int</a:t>
                      </a:r>
                      <a:r>
                        <a:rPr lang="nb-N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b-NO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300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b-NO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300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777350"/>
                  </a:ext>
                </a:extLst>
              </a:tr>
              <a:tr h="206671">
                <a:tc>
                  <a:txBody>
                    <a:bodyPr/>
                    <a:lstStyle/>
                    <a:p>
                      <a:pPr algn="l" fontAlgn="ctr"/>
                      <a:endParaRPr lang="nb-N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8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Prosjektko</a:t>
                      </a:r>
                      <a:r>
                        <a:rPr lang="nb-NO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kost</a:t>
                      </a:r>
                      <a:r>
                        <a:rPr lang="nb-N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b-NO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400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nb-NO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400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3683204"/>
                  </a:ext>
                </a:extLst>
              </a:tr>
              <a:tr h="206671"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Diverse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357501"/>
                  </a:ext>
                </a:extLst>
              </a:tr>
              <a:tr h="206671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Mva</a:t>
                      </a:r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sats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Utgående </a:t>
                      </a:r>
                      <a:r>
                        <a:rPr lang="nb-NO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mva</a:t>
                      </a:r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høy sats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Utgående mva høy sats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1981155"/>
                  </a:ext>
                </a:extLst>
              </a:tr>
              <a:tr h="206671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Hovedbok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750907"/>
                  </a:ext>
                </a:extLst>
              </a:tr>
              <a:tr h="206671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Salg pliktig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6946826"/>
                  </a:ext>
                </a:extLst>
              </a:tr>
              <a:tr h="206671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Salg fritt</a:t>
                      </a:r>
                    </a:p>
                  </a:txBody>
                  <a:tcPr marL="171450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9514622"/>
                  </a:ext>
                </a:extLst>
              </a:tr>
              <a:tr h="206671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Kjøp pliktig</a:t>
                      </a:r>
                    </a:p>
                  </a:txBody>
                  <a:tcPr marL="171450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2077320"/>
                  </a:ext>
                </a:extLst>
              </a:tr>
              <a:tr h="206671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Kjøp fritt</a:t>
                      </a:r>
                    </a:p>
                  </a:txBody>
                  <a:tcPr marL="171450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5782683"/>
                  </a:ext>
                </a:extLst>
              </a:tr>
              <a:tr h="128996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857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18105"/>
                  </a:ext>
                </a:extLst>
              </a:tr>
            </a:tbl>
          </a:graphicData>
        </a:graphic>
      </p:graphicFrame>
      <p:graphicFrame>
        <p:nvGraphicFramePr>
          <p:cNvPr id="27" name="Tabell 26">
            <a:extLst>
              <a:ext uri="{FF2B5EF4-FFF2-40B4-BE49-F238E27FC236}">
                <a16:creationId xmlns:a16="http://schemas.microsoft.com/office/drawing/2014/main" id="{B4FCF17C-523C-45EA-88BB-9ECC0E9A70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675897"/>
              </p:ext>
            </p:extLst>
          </p:nvPr>
        </p:nvGraphicFramePr>
        <p:xfrm>
          <a:off x="403279" y="5523218"/>
          <a:ext cx="10515601" cy="1157664"/>
        </p:xfrm>
        <a:graphic>
          <a:graphicData uri="http://schemas.openxmlformats.org/drawingml/2006/table">
            <a:tbl>
              <a:tblPr/>
              <a:tblGrid>
                <a:gridCol w="130298">
                  <a:extLst>
                    <a:ext uri="{9D8B030D-6E8A-4147-A177-3AD203B41FA5}">
                      <a16:colId xmlns:a16="http://schemas.microsoft.com/office/drawing/2014/main" val="1403661311"/>
                    </a:ext>
                  </a:extLst>
                </a:gridCol>
                <a:gridCol w="2049224">
                  <a:extLst>
                    <a:ext uri="{9D8B030D-6E8A-4147-A177-3AD203B41FA5}">
                      <a16:colId xmlns:a16="http://schemas.microsoft.com/office/drawing/2014/main" val="3923245616"/>
                    </a:ext>
                  </a:extLst>
                </a:gridCol>
                <a:gridCol w="2049224">
                  <a:extLst>
                    <a:ext uri="{9D8B030D-6E8A-4147-A177-3AD203B41FA5}">
                      <a16:colId xmlns:a16="http://schemas.microsoft.com/office/drawing/2014/main" val="567147749"/>
                    </a:ext>
                  </a:extLst>
                </a:gridCol>
                <a:gridCol w="1874507">
                  <a:extLst>
                    <a:ext uri="{9D8B030D-6E8A-4147-A177-3AD203B41FA5}">
                      <a16:colId xmlns:a16="http://schemas.microsoft.com/office/drawing/2014/main" val="2456789267"/>
                    </a:ext>
                  </a:extLst>
                </a:gridCol>
                <a:gridCol w="2336471">
                  <a:extLst>
                    <a:ext uri="{9D8B030D-6E8A-4147-A177-3AD203B41FA5}">
                      <a16:colId xmlns:a16="http://schemas.microsoft.com/office/drawing/2014/main" val="1890307409"/>
                    </a:ext>
                  </a:extLst>
                </a:gridCol>
                <a:gridCol w="1945579">
                  <a:extLst>
                    <a:ext uri="{9D8B030D-6E8A-4147-A177-3AD203B41FA5}">
                      <a16:colId xmlns:a16="http://schemas.microsoft.com/office/drawing/2014/main" val="492404393"/>
                    </a:ext>
                  </a:extLst>
                </a:gridCol>
                <a:gridCol w="130298">
                  <a:extLst>
                    <a:ext uri="{9D8B030D-6E8A-4147-A177-3AD203B41FA5}">
                      <a16:colId xmlns:a16="http://schemas.microsoft.com/office/drawing/2014/main" val="365907580"/>
                    </a:ext>
                  </a:extLst>
                </a:gridCol>
              </a:tblGrid>
              <a:tr h="165381"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1" marR="8891" marT="88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1" marR="80023" marT="88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1" marR="80023" marT="88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60046" marR="8891" marT="88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1" marR="8891" marT="88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1" marR="8891" marT="88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1" marR="8891" marT="88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8345736"/>
                  </a:ext>
                </a:extLst>
              </a:tr>
              <a:tr h="275634"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Grossist</a:t>
                      </a: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Eksternt system</a:t>
                      </a: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 produktnr</a:t>
                      </a: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Til produktnr</a:t>
                      </a: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Beskrivelse</a:t>
                      </a: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661634"/>
                  </a:ext>
                </a:extLst>
              </a:tr>
              <a:tr h="275634"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Egendefinerte varer</a:t>
                      </a:r>
                    </a:p>
                  </a:txBody>
                  <a:tcPr marL="80023" marR="8891" marT="889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speedy-craft--v2</a:t>
                      </a:r>
                    </a:p>
                  </a:txBody>
                  <a:tcPr marL="8891" marR="8891" marT="889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10000</a:t>
                      </a:r>
                    </a:p>
                  </a:txBody>
                  <a:tcPr marL="8891" marR="8891" marT="889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10020</a:t>
                      </a:r>
                    </a:p>
                  </a:txBody>
                  <a:tcPr marL="8891" marR="8891" marT="889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Overføret 15.02.22</a:t>
                      </a:r>
                    </a:p>
                  </a:txBody>
                  <a:tcPr marL="8891" marR="8891" marT="889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6322500"/>
                  </a:ext>
                </a:extLst>
              </a:tr>
              <a:tr h="275634"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CW Solar</a:t>
                      </a:r>
                    </a:p>
                  </a:txBody>
                  <a:tcPr marL="80023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speedy-craft--v2</a:t>
                      </a: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ååååååååååååååååååå</a:t>
                      </a: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b-NO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Overføret 15.02.22</a:t>
                      </a: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1" marR="8891" marT="88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931554"/>
                  </a:ext>
                </a:extLst>
              </a:tr>
              <a:tr h="165381"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1" marR="8891" marT="88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1" marR="80023" marT="88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1" marR="80023" marT="88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60046" marR="8891" marT="88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1" marR="8891" marT="88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1" marR="8891" marT="88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b-N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891" marR="8891" marT="889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60409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091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1" id="{A9854A7A-6B1B-4DAE-920D-CB96D692BED6}" vid="{EA216FEE-C563-4205-9B74-1F5CB66879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35622</TotalTime>
  <Words>601</Words>
  <Application>Microsoft Office PowerPoint</Application>
  <PresentationFormat>Widescreen</PresentationFormat>
  <Paragraphs>267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Kay Mydland</dc:creator>
  <cp:lastModifiedBy>Kay Mydland</cp:lastModifiedBy>
  <cp:revision>38</cp:revision>
  <dcterms:created xsi:type="dcterms:W3CDTF">2021-08-03T13:31:16Z</dcterms:created>
  <dcterms:modified xsi:type="dcterms:W3CDTF">2022-02-16T08:53:28Z</dcterms:modified>
</cp:coreProperties>
</file>