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40" r:id="rId2"/>
    <p:sldId id="447" r:id="rId3"/>
    <p:sldId id="454" r:id="rId4"/>
    <p:sldId id="455" r:id="rId5"/>
    <p:sldId id="456" r:id="rId6"/>
    <p:sldId id="457" r:id="rId7"/>
    <p:sldId id="458" r:id="rId8"/>
    <p:sldId id="459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9323D653-8838-47FE-8E9A-A307C4E1169D}">
          <p14:sldIdLst/>
        </p14:section>
        <p14:section name="Inndeling uten navn" id="{1C5B5C58-B663-4EDE-AF7D-E886AE67BB1C}">
          <p14:sldIdLst>
            <p14:sldId id="440"/>
            <p14:sldId id="447"/>
            <p14:sldId id="454"/>
            <p14:sldId id="455"/>
            <p14:sldId id="456"/>
            <p14:sldId id="457"/>
            <p14:sldId id="458"/>
            <p14:sldId id="4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68" autoAdjust="0"/>
    <p:restoredTop sz="96807" autoAdjust="0"/>
  </p:normalViewPr>
  <p:slideViewPr>
    <p:cSldViewPr snapToGrid="0">
      <p:cViewPr>
        <p:scale>
          <a:sx n="100" d="100"/>
          <a:sy n="100" d="100"/>
        </p:scale>
        <p:origin x="744" y="6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46A3AC-379E-49BB-B8C2-38B0C2C49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4FBD264-78D5-4F57-816A-11AA7EFB6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E49EC4E-0A04-4E78-A88B-3E04FEA4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E7B9-8877-464E-8007-32DE4C8371F5}" type="datetimeFigureOut">
              <a:rPr lang="nb-NO" smtClean="0"/>
              <a:t>15.02.2022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7DA1005-EE0D-4EBE-A049-9799403F8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529D20E-6310-400C-8AE5-D701F71E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132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E30D09E-19D4-4344-ADD1-D1D9D8BBD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37E00A7-411C-4568-A456-41F2A52A7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F9B4AC7-9949-4768-8AAF-B8ED41374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7E7B9-8877-464E-8007-32DE4C8371F5}" type="datetimeFigureOut">
              <a:rPr lang="nb-NO" smtClean="0"/>
              <a:t>15.02.2022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50690B-091E-47D2-8F72-6E06047AA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77FF11A-3A0E-4C29-BB12-990098195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33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159245" y="807459"/>
            <a:ext cx="8919441" cy="5844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Gjennomgang av Faktura</a:t>
            </a:r>
          </a:p>
          <a:p>
            <a:pPr lvl="1">
              <a:lnSpc>
                <a:spcPct val="107000"/>
              </a:lnSpc>
            </a:pPr>
            <a:endParaRPr kumimoji="0" lang="nb-NO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Grossister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Timeavtale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Materialavtale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Fakturalinjereler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Faktuaoppsett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107000"/>
              </a:lnSpc>
            </a:pPr>
            <a:endParaRPr lang="nb-NO" sz="8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5">
              <a:lnSpc>
                <a:spcPct val="107000"/>
              </a:lnSpc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Oppgaver</a:t>
            </a:r>
            <a:endParaRPr kumimoji="0" lang="nb-N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Timeavtaler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Materialavtaler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Fakturalinjeregler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Fakturaoppsett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603736" y="294896"/>
            <a:ext cx="2120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Kursdag 3 del 2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82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1362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Timeavtale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4575990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Fyll inn fra tabellen i timeavtale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2000 Privatkunder</a:t>
            </a:r>
          </a:p>
        </p:txBody>
      </p:sp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F6F9A490-B7FD-4D08-BFDF-F13639470F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12050"/>
              </p:ext>
            </p:extLst>
          </p:nvPr>
        </p:nvGraphicFramePr>
        <p:xfrm>
          <a:off x="4770172" y="1561961"/>
          <a:ext cx="6910481" cy="4365307"/>
        </p:xfrm>
        <a:graphic>
          <a:graphicData uri="http://schemas.openxmlformats.org/drawingml/2006/table">
            <a:tbl>
              <a:tblPr/>
              <a:tblGrid>
                <a:gridCol w="83009">
                  <a:extLst>
                    <a:ext uri="{9D8B030D-6E8A-4147-A177-3AD203B41FA5}">
                      <a16:colId xmlns:a16="http://schemas.microsoft.com/office/drawing/2014/main" val="41127339"/>
                    </a:ext>
                  </a:extLst>
                </a:gridCol>
                <a:gridCol w="1501704">
                  <a:extLst>
                    <a:ext uri="{9D8B030D-6E8A-4147-A177-3AD203B41FA5}">
                      <a16:colId xmlns:a16="http://schemas.microsoft.com/office/drawing/2014/main" val="3796987189"/>
                    </a:ext>
                  </a:extLst>
                </a:gridCol>
                <a:gridCol w="1828080">
                  <a:extLst>
                    <a:ext uri="{9D8B030D-6E8A-4147-A177-3AD203B41FA5}">
                      <a16:colId xmlns:a16="http://schemas.microsoft.com/office/drawing/2014/main" val="2701050548"/>
                    </a:ext>
                  </a:extLst>
                </a:gridCol>
                <a:gridCol w="2180867">
                  <a:extLst>
                    <a:ext uri="{9D8B030D-6E8A-4147-A177-3AD203B41FA5}">
                      <a16:colId xmlns:a16="http://schemas.microsoft.com/office/drawing/2014/main" val="1644974157"/>
                    </a:ext>
                  </a:extLst>
                </a:gridCol>
                <a:gridCol w="741419">
                  <a:extLst>
                    <a:ext uri="{9D8B030D-6E8A-4147-A177-3AD203B41FA5}">
                      <a16:colId xmlns:a16="http://schemas.microsoft.com/office/drawing/2014/main" val="2742515570"/>
                    </a:ext>
                  </a:extLst>
                </a:gridCol>
                <a:gridCol w="492393">
                  <a:extLst>
                    <a:ext uri="{9D8B030D-6E8A-4147-A177-3AD203B41FA5}">
                      <a16:colId xmlns:a16="http://schemas.microsoft.com/office/drawing/2014/main" val="2167735939"/>
                    </a:ext>
                  </a:extLst>
                </a:gridCol>
                <a:gridCol w="83009">
                  <a:extLst>
                    <a:ext uri="{9D8B030D-6E8A-4147-A177-3AD203B41FA5}">
                      <a16:colId xmlns:a16="http://schemas.microsoft.com/office/drawing/2014/main" val="414392724"/>
                    </a:ext>
                  </a:extLst>
                </a:gridCol>
              </a:tblGrid>
              <a:tr h="105357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1958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1958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876472"/>
                  </a:ext>
                </a:extLst>
              </a:tr>
              <a:tr h="175594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Lønnsart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Fakturakategori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Fakturatekst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Sats type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Sats 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182296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Lærling 1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lærling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926968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Lærling 2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erfaren lærling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795385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403879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Fagarbeider service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Tekniker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7113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Ingeniør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saksbehandler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744702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986555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Lærling 1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lærling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786236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Lærling 2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erfaren lærling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195496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276386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Fagarbeider service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Tekniker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557815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Ingeniør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saksbehandler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432167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179975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Lærling 1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lærling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516945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Lærling 2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erfaren lærling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757302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651427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Fagarbeider service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tekniker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8309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Ingeniør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saksbehandler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472798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257214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Lærling 1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lærling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774879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Lærling 2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erfaren lærling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516534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765390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Fagarbeider service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tekniker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514230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Ingeniør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saksbehandler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038599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633627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 Bastillegg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Fagarbeider service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Bastillegg, blir ikke fakturert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641237"/>
                  </a:ext>
                </a:extLst>
              </a:tr>
              <a:tr h="105357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1958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1958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801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230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1362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Timeavtale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4575990" cy="1857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Kopier 2000 Privatkunder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 ny avtale nr. 2010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Navngi avtalen med Næringskunder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Endre fakturatekst og beløp på de linjene med rød tekst.</a:t>
            </a:r>
          </a:p>
        </p:txBody>
      </p:sp>
      <p:graphicFrame>
        <p:nvGraphicFramePr>
          <p:cNvPr id="9" name="Tabell 8">
            <a:extLst>
              <a:ext uri="{FF2B5EF4-FFF2-40B4-BE49-F238E27FC236}">
                <a16:creationId xmlns:a16="http://schemas.microsoft.com/office/drawing/2014/main" id="{C3338ED2-5254-42F2-B6FD-C67BC2CC58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451145"/>
              </p:ext>
            </p:extLst>
          </p:nvPr>
        </p:nvGraphicFramePr>
        <p:xfrm>
          <a:off x="4768694" y="1574200"/>
          <a:ext cx="6910481" cy="4365307"/>
        </p:xfrm>
        <a:graphic>
          <a:graphicData uri="http://schemas.openxmlformats.org/drawingml/2006/table">
            <a:tbl>
              <a:tblPr/>
              <a:tblGrid>
                <a:gridCol w="83009">
                  <a:extLst>
                    <a:ext uri="{9D8B030D-6E8A-4147-A177-3AD203B41FA5}">
                      <a16:colId xmlns:a16="http://schemas.microsoft.com/office/drawing/2014/main" val="1034795804"/>
                    </a:ext>
                  </a:extLst>
                </a:gridCol>
                <a:gridCol w="1501704">
                  <a:extLst>
                    <a:ext uri="{9D8B030D-6E8A-4147-A177-3AD203B41FA5}">
                      <a16:colId xmlns:a16="http://schemas.microsoft.com/office/drawing/2014/main" val="601124401"/>
                    </a:ext>
                  </a:extLst>
                </a:gridCol>
                <a:gridCol w="1828080">
                  <a:extLst>
                    <a:ext uri="{9D8B030D-6E8A-4147-A177-3AD203B41FA5}">
                      <a16:colId xmlns:a16="http://schemas.microsoft.com/office/drawing/2014/main" val="4250011633"/>
                    </a:ext>
                  </a:extLst>
                </a:gridCol>
                <a:gridCol w="2180867">
                  <a:extLst>
                    <a:ext uri="{9D8B030D-6E8A-4147-A177-3AD203B41FA5}">
                      <a16:colId xmlns:a16="http://schemas.microsoft.com/office/drawing/2014/main" val="384522382"/>
                    </a:ext>
                  </a:extLst>
                </a:gridCol>
                <a:gridCol w="741419">
                  <a:extLst>
                    <a:ext uri="{9D8B030D-6E8A-4147-A177-3AD203B41FA5}">
                      <a16:colId xmlns:a16="http://schemas.microsoft.com/office/drawing/2014/main" val="4161971886"/>
                    </a:ext>
                  </a:extLst>
                </a:gridCol>
                <a:gridCol w="492393">
                  <a:extLst>
                    <a:ext uri="{9D8B030D-6E8A-4147-A177-3AD203B41FA5}">
                      <a16:colId xmlns:a16="http://schemas.microsoft.com/office/drawing/2014/main" val="1488625768"/>
                    </a:ext>
                  </a:extLst>
                </a:gridCol>
                <a:gridCol w="83009">
                  <a:extLst>
                    <a:ext uri="{9D8B030D-6E8A-4147-A177-3AD203B41FA5}">
                      <a16:colId xmlns:a16="http://schemas.microsoft.com/office/drawing/2014/main" val="2322026403"/>
                    </a:ext>
                  </a:extLst>
                </a:gridCol>
              </a:tblGrid>
              <a:tr h="105357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1958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1958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7486162"/>
                  </a:ext>
                </a:extLst>
              </a:tr>
              <a:tr h="175594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Lønnsart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Fakturakategori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Fakturatekst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Sats type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Sats 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012858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Lærling 1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lærling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949983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 Lærling 2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Timer lærling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27230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109726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Fagarbeider service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Tekniker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468092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 Ingeniør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Timer ingeniør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444608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Timelønn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177343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Lærling 1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lærling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799615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 Lærling 2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Timer lærling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68128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081895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Fagarbeider service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Tekniker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998680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 Ingeniør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Timer ingeniør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41967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Timer ved overtid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26451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Lærling 1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lærling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625098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 Lærling 2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lærling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627730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967515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Fagarbeider service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tekniker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141875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 Ingeniør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ingeniør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548018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Overtidstillegg 50%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76131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Lærling 1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lærling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332752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 Lærling 2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lærling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731145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fagarbeider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647962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Fagarbeider service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tekniker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958450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 Ingeniør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ingeniør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977709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Overtidstillegg 100%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 saksbehandler</a:t>
                      </a:r>
                    </a:p>
                  </a:txBody>
                  <a:tcPr marL="50979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5664" marR="50979" marT="56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534066"/>
                  </a:ext>
                </a:extLst>
              </a:tr>
              <a:tr h="158601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 Bastillegg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Fagarbeider service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Bastillegg, blir ikke fakturert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Beløp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344584"/>
                  </a:ext>
                </a:extLst>
              </a:tr>
              <a:tr h="105357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1958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979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01958" marR="5664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0979" marT="56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664" marR="5664" marT="56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575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558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17420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Materialavtale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606001"/>
            <a:ext cx="3748819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Fyll inn fra tabellen i timeavtale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2000 Privatkunder</a:t>
            </a:r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AE55844F-6ABC-47AB-9CD1-F14FA637AB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150" y="1320960"/>
            <a:ext cx="7708096" cy="2226482"/>
          </a:xfrm>
          <a:prstGeom prst="rect">
            <a:avLst/>
          </a:prstGeom>
        </p:spPr>
      </p:pic>
      <p:pic>
        <p:nvPicPr>
          <p:cNvPr id="11" name="Bilde 10">
            <a:extLst>
              <a:ext uri="{FF2B5EF4-FFF2-40B4-BE49-F238E27FC236}">
                <a16:creationId xmlns:a16="http://schemas.microsoft.com/office/drawing/2014/main" id="{8039961E-8AFA-48DD-B3E2-170487297F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8150" y="3915581"/>
            <a:ext cx="7708096" cy="683510"/>
          </a:xfrm>
          <a:prstGeom prst="rect">
            <a:avLst/>
          </a:prstGeom>
        </p:spPr>
      </p:pic>
      <p:sp>
        <p:nvSpPr>
          <p:cNvPr id="19" name="TekstSylinder 18">
            <a:extLst>
              <a:ext uri="{FF2B5EF4-FFF2-40B4-BE49-F238E27FC236}">
                <a16:creationId xmlns:a16="http://schemas.microsoft.com/office/drawing/2014/main" id="{14D11B90-5670-4B5D-A761-B1F02520B350}"/>
              </a:ext>
            </a:extLst>
          </p:cNvPr>
          <p:cNvSpPr txBox="1"/>
          <p:nvPr/>
        </p:nvSpPr>
        <p:spPr>
          <a:xfrm>
            <a:off x="156431" y="3883917"/>
            <a:ext cx="3748819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avtale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2010 Næring kost +25%</a:t>
            </a:r>
          </a:p>
        </p:txBody>
      </p:sp>
      <p:pic>
        <p:nvPicPr>
          <p:cNvPr id="12" name="Bilde 11">
            <a:extLst>
              <a:ext uri="{FF2B5EF4-FFF2-40B4-BE49-F238E27FC236}">
                <a16:creationId xmlns:a16="http://schemas.microsoft.com/office/drawing/2014/main" id="{9CFC1884-5022-405C-A55D-ED4D4E4E6D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8150" y="5363193"/>
            <a:ext cx="7708096" cy="872998"/>
          </a:xfrm>
          <a:prstGeom prst="rect">
            <a:avLst/>
          </a:prstGeom>
        </p:spPr>
      </p:pic>
      <p:sp>
        <p:nvSpPr>
          <p:cNvPr id="21" name="TekstSylinder 20">
            <a:extLst>
              <a:ext uri="{FF2B5EF4-FFF2-40B4-BE49-F238E27FC236}">
                <a16:creationId xmlns:a16="http://schemas.microsoft.com/office/drawing/2014/main" id="{D9263DC3-6D04-4EEC-AEAA-9DA883943B6B}"/>
              </a:ext>
            </a:extLst>
          </p:cNvPr>
          <p:cNvSpPr txBox="1"/>
          <p:nvPr/>
        </p:nvSpPr>
        <p:spPr>
          <a:xfrm>
            <a:off x="235754" y="5383365"/>
            <a:ext cx="3748819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avtale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2001 Kundepris</a:t>
            </a:r>
          </a:p>
        </p:txBody>
      </p:sp>
    </p:spTree>
    <p:extLst>
      <p:ext uri="{BB962C8B-B14F-4D97-AF65-F5344CB8AC3E}">
        <p14:creationId xmlns:p14="http://schemas.microsoft.com/office/powerpoint/2010/main" val="3935245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064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Fakturalinjeregler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778308"/>
            <a:ext cx="2575305" cy="1264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fakturalinjerelene som beskrevet i tabellen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1EA5E932-9D44-45D3-B1F1-41BCB9E693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3632" y="1769651"/>
            <a:ext cx="8551898" cy="4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97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064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Fakturalinjeregler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778308"/>
            <a:ext cx="2575305" cy="1264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fakturalinjerelene som beskrevet i tabellen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96156914-0A08-49D4-BD24-3B093E9D99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2107" y="1765986"/>
            <a:ext cx="9205912" cy="4492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046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328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Fakturaoppsett POG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778308"/>
            <a:ext cx="5730019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fakturaoppsettene som i tabellen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898B438F-164F-4E99-916B-D8A598BB25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3946" y="2468055"/>
            <a:ext cx="10782300" cy="384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430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222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Fakturaoppsett </a:t>
            </a:r>
            <a:r>
              <a:rPr kumimoji="0" lang="nb-NO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778308"/>
            <a:ext cx="5730019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fakturaoppsettene som i tabellen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0F19DB49-ED40-45F6-B8A8-5B563C93FD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0394" y="2499322"/>
            <a:ext cx="10782300" cy="348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65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" id="{A9854A7A-6B1B-4DAE-920D-CB96D692BED6}" vid="{EA216FEE-C563-4205-9B74-1F5CB66879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36201</TotalTime>
  <Words>972</Words>
  <Application>Microsoft Office PowerPoint</Application>
  <PresentationFormat>Widescreen</PresentationFormat>
  <Paragraphs>454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Kay Mydland</dc:creator>
  <cp:lastModifiedBy>Kay Mydland</cp:lastModifiedBy>
  <cp:revision>38</cp:revision>
  <dcterms:created xsi:type="dcterms:W3CDTF">2021-08-03T13:31:16Z</dcterms:created>
  <dcterms:modified xsi:type="dcterms:W3CDTF">2022-02-16T07:49:35Z</dcterms:modified>
</cp:coreProperties>
</file>