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40" r:id="rId2"/>
    <p:sldId id="447" r:id="rId3"/>
    <p:sldId id="454" r:id="rId4"/>
    <p:sldId id="455" r:id="rId5"/>
    <p:sldId id="456" r:id="rId6"/>
    <p:sldId id="457" r:id="rId7"/>
    <p:sldId id="458" r:id="rId8"/>
    <p:sldId id="459" r:id="rId9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 inndeling" id="{9323D653-8838-47FE-8E9A-A307C4E1169D}">
          <p14:sldIdLst/>
        </p14:section>
        <p14:section name="Inndeling uten navn" id="{1C5B5C58-B663-4EDE-AF7D-E886AE67BB1C}">
          <p14:sldIdLst>
            <p14:sldId id="440"/>
            <p14:sldId id="447"/>
            <p14:sldId id="454"/>
            <p14:sldId id="455"/>
            <p14:sldId id="456"/>
            <p14:sldId id="457"/>
            <p14:sldId id="458"/>
            <p14:sldId id="45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n stil, ingen rutenet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868" autoAdjust="0"/>
    <p:restoredTop sz="96807" autoAdjust="0"/>
  </p:normalViewPr>
  <p:slideViewPr>
    <p:cSldViewPr snapToGrid="0">
      <p:cViewPr>
        <p:scale>
          <a:sx n="100" d="100"/>
          <a:sy n="100" d="100"/>
        </p:scale>
        <p:origin x="744" y="62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C46A3AC-379E-49BB-B8C2-38B0C2C49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4FBD264-78D5-4F57-816A-11AA7EFB68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E49EC4E-0A04-4E78-A88B-3E04FEA44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E7B9-8877-464E-8007-32DE4C8371F5}" type="datetimeFigureOut">
              <a:rPr lang="nb-NO" smtClean="0"/>
              <a:t>15.02.2022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7DA1005-EE0D-4EBE-A049-9799403F8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529D20E-6310-400C-8AE5-D701F71E6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C60DE-2ADD-4510-9D5D-F4161FC93A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61325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9E30D09E-19D4-4344-ADD1-D1D9D8BBD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A37E00A7-411C-4568-A456-41F2A52A76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F9B4AC7-9949-4768-8AAF-B8ED413744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7E7B9-8877-464E-8007-32DE4C8371F5}" type="datetimeFigureOut">
              <a:rPr lang="nb-NO" smtClean="0"/>
              <a:t>15.02.2022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A50690B-091E-47D2-8F72-6E06047AA1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77FF11A-3A0E-4C29-BB12-990098195C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C60DE-2ADD-4510-9D5D-F4161FC93A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15337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4B49850F-154E-461D-8F23-916C75C36E6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l="8354" t="12467" r="12334" b="-1"/>
          <a:stretch/>
        </p:blipFill>
        <p:spPr>
          <a:xfrm>
            <a:off x="1142132" y="0"/>
            <a:ext cx="11046819" cy="6858000"/>
          </a:xfrm>
          <a:prstGeom prst="rect">
            <a:avLst/>
          </a:prstGeom>
          <a:noFill/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Bilde 6" descr="Et bilde som inneholder tekst&#10;&#10;Automatisk generert beskrivelse">
            <a:extLst>
              <a:ext uri="{FF2B5EF4-FFF2-40B4-BE49-F238E27FC236}">
                <a16:creationId xmlns:a16="http://schemas.microsoft.com/office/drawing/2014/main" id="{28EA3140-5053-4450-ABB9-26C498CFE4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1094" y="6297103"/>
            <a:ext cx="985152" cy="401942"/>
          </a:xfrm>
          <a:prstGeom prst="rect">
            <a:avLst/>
          </a:prstGeom>
        </p:spPr>
      </p:pic>
      <p:sp>
        <p:nvSpPr>
          <p:cNvPr id="3" name="TekstSylinder 2">
            <a:extLst>
              <a:ext uri="{FF2B5EF4-FFF2-40B4-BE49-F238E27FC236}">
                <a16:creationId xmlns:a16="http://schemas.microsoft.com/office/drawing/2014/main" id="{53906789-0AB3-478F-B0A6-5772C655A8EE}"/>
              </a:ext>
            </a:extLst>
          </p:cNvPr>
          <p:cNvSpPr txBox="1"/>
          <p:nvPr/>
        </p:nvSpPr>
        <p:spPr>
          <a:xfrm>
            <a:off x="838200" y="2434201"/>
            <a:ext cx="3894221" cy="3742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</a:pPr>
            <a:endParaRPr lang="en-US" sz="2000" dirty="0"/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D0BB9A4B-A44B-462F-BD8B-2E1948E5C989}"/>
              </a:ext>
            </a:extLst>
          </p:cNvPr>
          <p:cNvSpPr txBox="1"/>
          <p:nvPr/>
        </p:nvSpPr>
        <p:spPr>
          <a:xfrm>
            <a:off x="159245" y="807459"/>
            <a:ext cx="8919441" cy="58448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ct val="107000"/>
              </a:lnSpc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Gjennomgang av Faktura</a:t>
            </a:r>
          </a:p>
          <a:p>
            <a:pPr lvl="1">
              <a:lnSpc>
                <a:spcPct val="107000"/>
              </a:lnSpc>
            </a:pPr>
            <a:endParaRPr kumimoji="0" lang="nb-NO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Times New Roman" panose="02020603050405020304" pitchFamily="18" charset="0"/>
              </a:rPr>
              <a:t>Grossister</a:t>
            </a: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kumimoji="0" lang="nb-NO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Times New Roman" panose="02020603050405020304" pitchFamily="18" charset="0"/>
              </a:rPr>
              <a:t>Timeavtale</a:t>
            </a: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kumimoji="0" lang="nb-NO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Times New Roman" panose="02020603050405020304" pitchFamily="18" charset="0"/>
              </a:rPr>
              <a:t>Materialavtale</a:t>
            </a: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kumimoji="0" lang="nb-NO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Times New Roman" panose="02020603050405020304" pitchFamily="18" charset="0"/>
              </a:rPr>
              <a:t>Fakturalinjereler</a:t>
            </a:r>
            <a:endParaRPr kumimoji="0" lang="nb-NO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kumimoji="0" lang="nb-NO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Times New Roman" panose="02020603050405020304" pitchFamily="18" charset="0"/>
              </a:rPr>
              <a:t>Faktuaoppsett</a:t>
            </a:r>
            <a:endParaRPr kumimoji="0" lang="nb-NO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2">
              <a:lnSpc>
                <a:spcPct val="107000"/>
              </a:lnSpc>
            </a:pPr>
            <a:endParaRPr lang="nb-NO" sz="800" dirty="0">
              <a:solidFill>
                <a:prstClr val="black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5">
              <a:lnSpc>
                <a:spcPct val="107000"/>
              </a:lnSpc>
            </a:pPr>
            <a:endParaRPr kumimoji="0" lang="nb-NO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nb-NO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Oppgaver</a:t>
            </a:r>
            <a:endParaRPr kumimoji="0" lang="nb-NO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nb-NO" sz="14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Opprette Timeavtaler</a:t>
            </a: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nb-NO" sz="14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Opprette Materialavtaler</a:t>
            </a: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nb-NO" sz="14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Opprette Fakturalinjeregler</a:t>
            </a: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nb-NO" sz="14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Opprette Fakturaoppsett</a:t>
            </a: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nb-NO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nb-NO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nb-NO" sz="1400" dirty="0">
              <a:solidFill>
                <a:prstClr val="black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nb-NO" sz="1400" dirty="0">
              <a:solidFill>
                <a:prstClr val="black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nb-NO" sz="1400" dirty="0">
              <a:solidFill>
                <a:prstClr val="black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nb-NO" sz="1400" dirty="0">
              <a:solidFill>
                <a:prstClr val="black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nb-NO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nb-NO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nb-NO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nb-NO" sz="1400" dirty="0">
              <a:solidFill>
                <a:prstClr val="black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kumimoji="0" lang="nb-NO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764D0360-5F12-431A-B1F7-93270C2AF129}"/>
              </a:ext>
            </a:extLst>
          </p:cNvPr>
          <p:cNvSpPr txBox="1"/>
          <p:nvPr/>
        </p:nvSpPr>
        <p:spPr>
          <a:xfrm>
            <a:off x="603736" y="294896"/>
            <a:ext cx="21203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Kursdag 3 del 2</a:t>
            </a:r>
            <a:endParaRPr kumimoji="0" lang="nb-NO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6826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4B49850F-154E-461D-8F23-916C75C36E6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l="8354" t="12467" r="12334" b="-1"/>
          <a:stretch/>
        </p:blipFill>
        <p:spPr>
          <a:xfrm>
            <a:off x="1140607" y="0"/>
            <a:ext cx="11046819" cy="6858000"/>
          </a:xfrm>
          <a:prstGeom prst="rect">
            <a:avLst/>
          </a:prstGeom>
          <a:noFill/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Bilde 6" descr="Et bilde som inneholder tekst&#10;&#10;Automatisk generert beskrivelse">
            <a:extLst>
              <a:ext uri="{FF2B5EF4-FFF2-40B4-BE49-F238E27FC236}">
                <a16:creationId xmlns:a16="http://schemas.microsoft.com/office/drawing/2014/main" id="{28EA3140-5053-4450-ABB9-26C498CFE4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1094" y="6297103"/>
            <a:ext cx="985152" cy="401942"/>
          </a:xfrm>
          <a:prstGeom prst="rect">
            <a:avLst/>
          </a:prstGeom>
        </p:spPr>
      </p:pic>
      <p:sp>
        <p:nvSpPr>
          <p:cNvPr id="3" name="TekstSylinder 2">
            <a:extLst>
              <a:ext uri="{FF2B5EF4-FFF2-40B4-BE49-F238E27FC236}">
                <a16:creationId xmlns:a16="http://schemas.microsoft.com/office/drawing/2014/main" id="{53906789-0AB3-478F-B0A6-5772C655A8EE}"/>
              </a:ext>
            </a:extLst>
          </p:cNvPr>
          <p:cNvSpPr txBox="1"/>
          <p:nvPr/>
        </p:nvSpPr>
        <p:spPr>
          <a:xfrm>
            <a:off x="838200" y="2434201"/>
            <a:ext cx="3894221" cy="3742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</a:pPr>
            <a:endParaRPr lang="en-US" sz="2000" dirty="0"/>
          </a:p>
        </p:txBody>
      </p: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764D0360-5F12-431A-B1F7-93270C2AF129}"/>
              </a:ext>
            </a:extLst>
          </p:cNvPr>
          <p:cNvSpPr txBox="1"/>
          <p:nvPr/>
        </p:nvSpPr>
        <p:spPr>
          <a:xfrm>
            <a:off x="485460" y="422686"/>
            <a:ext cx="1310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Oppgave</a:t>
            </a:r>
            <a:endParaRPr kumimoji="0" lang="nb-NO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ekstSylinder 17">
            <a:extLst>
              <a:ext uri="{FF2B5EF4-FFF2-40B4-BE49-F238E27FC236}">
                <a16:creationId xmlns:a16="http://schemas.microsoft.com/office/drawing/2014/main" id="{455A5A7E-29F7-4B4B-9023-33E9B106CF4B}"/>
              </a:ext>
            </a:extLst>
          </p:cNvPr>
          <p:cNvSpPr txBox="1"/>
          <p:nvPr/>
        </p:nvSpPr>
        <p:spPr>
          <a:xfrm>
            <a:off x="5233308" y="520212"/>
            <a:ext cx="6123214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1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Det er viktig at vi legger </a:t>
            </a:r>
            <a:r>
              <a:rPr kumimoji="0" lang="nb-NO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innformasjonen</a:t>
            </a:r>
            <a:r>
              <a:rPr kumimoji="0" lang="nb-NO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, slik jeg har beskrevet i oppgavene. Vi skal bruke dette senere i kurset.</a:t>
            </a:r>
          </a:p>
        </p:txBody>
      </p:sp>
      <p:sp>
        <p:nvSpPr>
          <p:cNvPr id="20" name="TekstSylinder 19">
            <a:extLst>
              <a:ext uri="{FF2B5EF4-FFF2-40B4-BE49-F238E27FC236}">
                <a16:creationId xmlns:a16="http://schemas.microsoft.com/office/drawing/2014/main" id="{C843B440-8182-4887-84F2-E90A26C77D3D}"/>
              </a:ext>
            </a:extLst>
          </p:cNvPr>
          <p:cNvSpPr txBox="1"/>
          <p:nvPr/>
        </p:nvSpPr>
        <p:spPr>
          <a:xfrm>
            <a:off x="483934" y="1049606"/>
            <a:ext cx="13628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Timeavtale</a:t>
            </a:r>
          </a:p>
        </p:txBody>
      </p:sp>
      <p:sp>
        <p:nvSpPr>
          <p:cNvPr id="17" name="TekstSylinder 16">
            <a:extLst>
              <a:ext uri="{FF2B5EF4-FFF2-40B4-BE49-F238E27FC236}">
                <a16:creationId xmlns:a16="http://schemas.microsoft.com/office/drawing/2014/main" id="{D1ED1942-0CB4-472D-811A-489EA3F3B3EB}"/>
              </a:ext>
            </a:extLst>
          </p:cNvPr>
          <p:cNvSpPr txBox="1"/>
          <p:nvPr/>
        </p:nvSpPr>
        <p:spPr>
          <a:xfrm>
            <a:off x="156431" y="1606001"/>
            <a:ext cx="4575990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ct val="107000"/>
              </a:lnSpc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Fyll inn fra tabellen i timeavtale</a:t>
            </a:r>
          </a:p>
          <a:p>
            <a:pPr lvl="1">
              <a:lnSpc>
                <a:spcPct val="107000"/>
              </a:lnSpc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2000 Privatkunder</a:t>
            </a:r>
          </a:p>
        </p:txBody>
      </p:sp>
      <p:graphicFrame>
        <p:nvGraphicFramePr>
          <p:cNvPr id="6" name="Tabell 5">
            <a:extLst>
              <a:ext uri="{FF2B5EF4-FFF2-40B4-BE49-F238E27FC236}">
                <a16:creationId xmlns:a16="http://schemas.microsoft.com/office/drawing/2014/main" id="{F6F9A490-B7FD-4D08-BFDF-F13639470F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512050"/>
              </p:ext>
            </p:extLst>
          </p:nvPr>
        </p:nvGraphicFramePr>
        <p:xfrm>
          <a:off x="4770172" y="1561961"/>
          <a:ext cx="6910481" cy="4365307"/>
        </p:xfrm>
        <a:graphic>
          <a:graphicData uri="http://schemas.openxmlformats.org/drawingml/2006/table">
            <a:tbl>
              <a:tblPr/>
              <a:tblGrid>
                <a:gridCol w="83009">
                  <a:extLst>
                    <a:ext uri="{9D8B030D-6E8A-4147-A177-3AD203B41FA5}">
                      <a16:colId xmlns:a16="http://schemas.microsoft.com/office/drawing/2014/main" val="41127339"/>
                    </a:ext>
                  </a:extLst>
                </a:gridCol>
                <a:gridCol w="1501704">
                  <a:extLst>
                    <a:ext uri="{9D8B030D-6E8A-4147-A177-3AD203B41FA5}">
                      <a16:colId xmlns:a16="http://schemas.microsoft.com/office/drawing/2014/main" val="3796987189"/>
                    </a:ext>
                  </a:extLst>
                </a:gridCol>
                <a:gridCol w="1828080">
                  <a:extLst>
                    <a:ext uri="{9D8B030D-6E8A-4147-A177-3AD203B41FA5}">
                      <a16:colId xmlns:a16="http://schemas.microsoft.com/office/drawing/2014/main" val="2701050548"/>
                    </a:ext>
                  </a:extLst>
                </a:gridCol>
                <a:gridCol w="2180867">
                  <a:extLst>
                    <a:ext uri="{9D8B030D-6E8A-4147-A177-3AD203B41FA5}">
                      <a16:colId xmlns:a16="http://schemas.microsoft.com/office/drawing/2014/main" val="1644974157"/>
                    </a:ext>
                  </a:extLst>
                </a:gridCol>
                <a:gridCol w="741419">
                  <a:extLst>
                    <a:ext uri="{9D8B030D-6E8A-4147-A177-3AD203B41FA5}">
                      <a16:colId xmlns:a16="http://schemas.microsoft.com/office/drawing/2014/main" val="2742515570"/>
                    </a:ext>
                  </a:extLst>
                </a:gridCol>
                <a:gridCol w="492393">
                  <a:extLst>
                    <a:ext uri="{9D8B030D-6E8A-4147-A177-3AD203B41FA5}">
                      <a16:colId xmlns:a16="http://schemas.microsoft.com/office/drawing/2014/main" val="2167735939"/>
                    </a:ext>
                  </a:extLst>
                </a:gridCol>
                <a:gridCol w="83009">
                  <a:extLst>
                    <a:ext uri="{9D8B030D-6E8A-4147-A177-3AD203B41FA5}">
                      <a16:colId xmlns:a16="http://schemas.microsoft.com/office/drawing/2014/main" val="414392724"/>
                    </a:ext>
                  </a:extLst>
                </a:gridCol>
              </a:tblGrid>
              <a:tr h="105357"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4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01958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979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979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01958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4" marR="50979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4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4876472"/>
                  </a:ext>
                </a:extLst>
              </a:tr>
              <a:tr h="175594">
                <a:tc>
                  <a:txBody>
                    <a:bodyPr/>
                    <a:lstStyle/>
                    <a:p>
                      <a:pPr algn="l" fontAlgn="ctr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4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Lønnsart</a:t>
                      </a:r>
                    </a:p>
                  </a:txBody>
                  <a:tcPr marL="50979" marR="5664" marT="5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Fakturakategori</a:t>
                      </a:r>
                    </a:p>
                  </a:txBody>
                  <a:tcPr marL="50979" marR="5664" marT="5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Fakturatekst</a:t>
                      </a:r>
                    </a:p>
                  </a:txBody>
                  <a:tcPr marL="50979" marR="5664" marT="5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Sats type</a:t>
                      </a:r>
                    </a:p>
                  </a:txBody>
                  <a:tcPr marL="5664" marR="5664" marT="5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Sats </a:t>
                      </a:r>
                    </a:p>
                  </a:txBody>
                  <a:tcPr marL="5664" marR="5664" marT="5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4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6182296"/>
                  </a:ext>
                </a:extLst>
              </a:tr>
              <a:tr h="158601">
                <a:tc>
                  <a:txBody>
                    <a:bodyPr/>
                    <a:lstStyle/>
                    <a:p>
                      <a:pPr algn="l" fontAlgn="ctr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4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 Timelønn</a:t>
                      </a:r>
                    </a:p>
                  </a:txBody>
                  <a:tcPr marL="50979" marR="5664" marT="566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Lærling 1</a:t>
                      </a:r>
                    </a:p>
                  </a:txBody>
                  <a:tcPr marL="50979" marR="5664" marT="566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Timer lærling</a:t>
                      </a:r>
                    </a:p>
                  </a:txBody>
                  <a:tcPr marL="50979" marR="5664" marT="566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Beløp</a:t>
                      </a:r>
                    </a:p>
                  </a:txBody>
                  <a:tcPr marL="5664" marR="5664" marT="566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</a:t>
                      </a:r>
                    </a:p>
                  </a:txBody>
                  <a:tcPr marL="5664" marR="50979" marT="566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4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8926968"/>
                  </a:ext>
                </a:extLst>
              </a:tr>
              <a:tr h="158601">
                <a:tc>
                  <a:txBody>
                    <a:bodyPr/>
                    <a:lstStyle/>
                    <a:p>
                      <a:pPr algn="l" fontAlgn="ctr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4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 Timelønn</a:t>
                      </a:r>
                    </a:p>
                  </a:txBody>
                  <a:tcPr marL="50979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Lærling 2</a:t>
                      </a:r>
                    </a:p>
                  </a:txBody>
                  <a:tcPr marL="50979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Timer erfaren lærling</a:t>
                      </a:r>
                    </a:p>
                  </a:txBody>
                  <a:tcPr marL="50979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Beløp</a:t>
                      </a:r>
                    </a:p>
                  </a:txBody>
                  <a:tcPr marL="5664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650</a:t>
                      </a:r>
                    </a:p>
                  </a:txBody>
                  <a:tcPr marL="5664" marR="50979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4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6795385"/>
                  </a:ext>
                </a:extLst>
              </a:tr>
              <a:tr h="158601">
                <a:tc>
                  <a:txBody>
                    <a:bodyPr/>
                    <a:lstStyle/>
                    <a:p>
                      <a:pPr algn="l" fontAlgn="ctr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4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 Timelønn</a:t>
                      </a:r>
                    </a:p>
                  </a:txBody>
                  <a:tcPr marL="50979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Fagarbeider</a:t>
                      </a:r>
                    </a:p>
                  </a:txBody>
                  <a:tcPr marL="50979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Timer fagarbeider</a:t>
                      </a:r>
                    </a:p>
                  </a:txBody>
                  <a:tcPr marL="50979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Beløp</a:t>
                      </a:r>
                    </a:p>
                  </a:txBody>
                  <a:tcPr marL="5664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</a:t>
                      </a:r>
                    </a:p>
                  </a:txBody>
                  <a:tcPr marL="5664" marR="50979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4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8403879"/>
                  </a:ext>
                </a:extLst>
              </a:tr>
              <a:tr h="158601"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4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 Timelønn</a:t>
                      </a:r>
                    </a:p>
                  </a:txBody>
                  <a:tcPr marL="50979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Fagarbeider service</a:t>
                      </a:r>
                    </a:p>
                  </a:txBody>
                  <a:tcPr marL="50979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Timer Tekniker</a:t>
                      </a:r>
                    </a:p>
                  </a:txBody>
                  <a:tcPr marL="50979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Beløp</a:t>
                      </a:r>
                    </a:p>
                  </a:txBody>
                  <a:tcPr marL="5664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</a:t>
                      </a:r>
                    </a:p>
                  </a:txBody>
                  <a:tcPr marL="5664" marR="50979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4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17113"/>
                  </a:ext>
                </a:extLst>
              </a:tr>
              <a:tr h="158601"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4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 Timelønn</a:t>
                      </a:r>
                    </a:p>
                  </a:txBody>
                  <a:tcPr marL="50979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Ingeniør</a:t>
                      </a:r>
                    </a:p>
                  </a:txBody>
                  <a:tcPr marL="50979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Timer saksbehandler</a:t>
                      </a:r>
                    </a:p>
                  </a:txBody>
                  <a:tcPr marL="50979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Beløp</a:t>
                      </a:r>
                    </a:p>
                  </a:txBody>
                  <a:tcPr marL="5664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1000</a:t>
                      </a:r>
                    </a:p>
                  </a:txBody>
                  <a:tcPr marL="5664" marR="50979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4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1744702"/>
                  </a:ext>
                </a:extLst>
              </a:tr>
              <a:tr h="158601"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4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 Timelønn</a:t>
                      </a:r>
                    </a:p>
                  </a:txBody>
                  <a:tcPr marL="50979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Saksbehandler</a:t>
                      </a:r>
                    </a:p>
                  </a:txBody>
                  <a:tcPr marL="50979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Timer saksbehandler</a:t>
                      </a:r>
                    </a:p>
                  </a:txBody>
                  <a:tcPr marL="50979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Beløp</a:t>
                      </a:r>
                    </a:p>
                  </a:txBody>
                  <a:tcPr marL="5664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1000</a:t>
                      </a:r>
                    </a:p>
                  </a:txBody>
                  <a:tcPr marL="5664" marR="50979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4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9986555"/>
                  </a:ext>
                </a:extLst>
              </a:tr>
              <a:tr h="158601"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4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 Timer ved overtid</a:t>
                      </a:r>
                    </a:p>
                  </a:txBody>
                  <a:tcPr marL="50979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Lærling 1</a:t>
                      </a:r>
                    </a:p>
                  </a:txBody>
                  <a:tcPr marL="50979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Timer lærling</a:t>
                      </a:r>
                    </a:p>
                  </a:txBody>
                  <a:tcPr marL="50979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Beløp</a:t>
                      </a:r>
                    </a:p>
                  </a:txBody>
                  <a:tcPr marL="5664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</a:t>
                      </a:r>
                    </a:p>
                  </a:txBody>
                  <a:tcPr marL="5664" marR="50979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4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2786236"/>
                  </a:ext>
                </a:extLst>
              </a:tr>
              <a:tr h="158601"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4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 Timer ved overtid</a:t>
                      </a:r>
                    </a:p>
                  </a:txBody>
                  <a:tcPr marL="50979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Lærling 2</a:t>
                      </a:r>
                    </a:p>
                  </a:txBody>
                  <a:tcPr marL="50979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Timer erfaren lærling</a:t>
                      </a:r>
                    </a:p>
                  </a:txBody>
                  <a:tcPr marL="50979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Beløp</a:t>
                      </a:r>
                    </a:p>
                  </a:txBody>
                  <a:tcPr marL="5664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650</a:t>
                      </a:r>
                    </a:p>
                  </a:txBody>
                  <a:tcPr marL="5664" marR="50979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4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195496"/>
                  </a:ext>
                </a:extLst>
              </a:tr>
              <a:tr h="158601"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4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 Timer ved overtid</a:t>
                      </a:r>
                    </a:p>
                  </a:txBody>
                  <a:tcPr marL="50979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Fagarbeider</a:t>
                      </a:r>
                    </a:p>
                  </a:txBody>
                  <a:tcPr marL="50979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Timer fagarbeider</a:t>
                      </a:r>
                    </a:p>
                  </a:txBody>
                  <a:tcPr marL="50979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Beløp</a:t>
                      </a:r>
                    </a:p>
                  </a:txBody>
                  <a:tcPr marL="5664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</a:t>
                      </a:r>
                    </a:p>
                  </a:txBody>
                  <a:tcPr marL="5664" marR="50979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4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4276386"/>
                  </a:ext>
                </a:extLst>
              </a:tr>
              <a:tr h="158601"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4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 Timer ved overtid</a:t>
                      </a:r>
                    </a:p>
                  </a:txBody>
                  <a:tcPr marL="50979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Fagarbeider service</a:t>
                      </a:r>
                    </a:p>
                  </a:txBody>
                  <a:tcPr marL="50979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Timer Tekniker</a:t>
                      </a:r>
                    </a:p>
                  </a:txBody>
                  <a:tcPr marL="50979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Beløp</a:t>
                      </a:r>
                    </a:p>
                  </a:txBody>
                  <a:tcPr marL="5664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</a:t>
                      </a:r>
                    </a:p>
                  </a:txBody>
                  <a:tcPr marL="5664" marR="50979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4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9557815"/>
                  </a:ext>
                </a:extLst>
              </a:tr>
              <a:tr h="158601"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4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 Timer ved overtid</a:t>
                      </a:r>
                    </a:p>
                  </a:txBody>
                  <a:tcPr marL="50979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Ingeniør</a:t>
                      </a:r>
                    </a:p>
                  </a:txBody>
                  <a:tcPr marL="50979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Timer saksbehandler</a:t>
                      </a:r>
                    </a:p>
                  </a:txBody>
                  <a:tcPr marL="50979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Beløp</a:t>
                      </a:r>
                    </a:p>
                  </a:txBody>
                  <a:tcPr marL="5664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1000</a:t>
                      </a:r>
                    </a:p>
                  </a:txBody>
                  <a:tcPr marL="5664" marR="50979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4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9432167"/>
                  </a:ext>
                </a:extLst>
              </a:tr>
              <a:tr h="158601"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4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 Timer ved overtid</a:t>
                      </a:r>
                    </a:p>
                  </a:txBody>
                  <a:tcPr marL="50979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Saksbehandler</a:t>
                      </a:r>
                    </a:p>
                  </a:txBody>
                  <a:tcPr marL="50979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Timer saksbehandler</a:t>
                      </a:r>
                    </a:p>
                  </a:txBody>
                  <a:tcPr marL="50979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Beløp</a:t>
                      </a:r>
                    </a:p>
                  </a:txBody>
                  <a:tcPr marL="5664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1000</a:t>
                      </a:r>
                    </a:p>
                  </a:txBody>
                  <a:tcPr marL="5664" marR="50979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4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7179975"/>
                  </a:ext>
                </a:extLst>
              </a:tr>
              <a:tr h="158601"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4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 Overtidstillegg 50%</a:t>
                      </a:r>
                    </a:p>
                  </a:txBody>
                  <a:tcPr marL="50979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Lærling 1</a:t>
                      </a:r>
                    </a:p>
                  </a:txBody>
                  <a:tcPr marL="50979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Overtidstillegg 50% lærling</a:t>
                      </a:r>
                    </a:p>
                  </a:txBody>
                  <a:tcPr marL="50979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Beløp</a:t>
                      </a:r>
                    </a:p>
                  </a:txBody>
                  <a:tcPr marL="5664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</a:t>
                      </a:r>
                    </a:p>
                  </a:txBody>
                  <a:tcPr marL="5664" marR="50979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4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516945"/>
                  </a:ext>
                </a:extLst>
              </a:tr>
              <a:tr h="158601"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4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 Overtidstillegg 50%</a:t>
                      </a:r>
                    </a:p>
                  </a:txBody>
                  <a:tcPr marL="50979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Lærling 2</a:t>
                      </a:r>
                    </a:p>
                  </a:txBody>
                  <a:tcPr marL="50979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Overtidstillegg 50% erfaren lærling</a:t>
                      </a:r>
                    </a:p>
                  </a:txBody>
                  <a:tcPr marL="50979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Beløp</a:t>
                      </a:r>
                    </a:p>
                  </a:txBody>
                  <a:tcPr marL="5664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</a:t>
                      </a:r>
                    </a:p>
                  </a:txBody>
                  <a:tcPr marL="5664" marR="50979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4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4757302"/>
                  </a:ext>
                </a:extLst>
              </a:tr>
              <a:tr h="158601"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4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 Overtidstillegg 50%</a:t>
                      </a:r>
                    </a:p>
                  </a:txBody>
                  <a:tcPr marL="50979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Fagarbeider</a:t>
                      </a:r>
                    </a:p>
                  </a:txBody>
                  <a:tcPr marL="50979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Overtidstillegg 50% fagarbeider</a:t>
                      </a:r>
                    </a:p>
                  </a:txBody>
                  <a:tcPr marL="50979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Beløp</a:t>
                      </a:r>
                    </a:p>
                  </a:txBody>
                  <a:tcPr marL="5664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</a:t>
                      </a:r>
                    </a:p>
                  </a:txBody>
                  <a:tcPr marL="5664" marR="50979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4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6651427"/>
                  </a:ext>
                </a:extLst>
              </a:tr>
              <a:tr h="158601"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4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 Overtidstillegg 50%</a:t>
                      </a:r>
                    </a:p>
                  </a:txBody>
                  <a:tcPr marL="50979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Fagarbeider service</a:t>
                      </a:r>
                    </a:p>
                  </a:txBody>
                  <a:tcPr marL="50979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Overtidstillegg 50% tekniker</a:t>
                      </a:r>
                    </a:p>
                  </a:txBody>
                  <a:tcPr marL="50979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Beløp</a:t>
                      </a:r>
                    </a:p>
                  </a:txBody>
                  <a:tcPr marL="5664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</a:t>
                      </a:r>
                    </a:p>
                  </a:txBody>
                  <a:tcPr marL="5664" marR="50979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4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18309"/>
                  </a:ext>
                </a:extLst>
              </a:tr>
              <a:tr h="158601"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4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 Overtidstillegg 50%</a:t>
                      </a:r>
                    </a:p>
                  </a:txBody>
                  <a:tcPr marL="50979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Ingeniør</a:t>
                      </a:r>
                    </a:p>
                  </a:txBody>
                  <a:tcPr marL="50979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Overtidstillegg 50% saksbehandler</a:t>
                      </a:r>
                    </a:p>
                  </a:txBody>
                  <a:tcPr marL="50979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Beløp</a:t>
                      </a:r>
                    </a:p>
                  </a:txBody>
                  <a:tcPr marL="5664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5664" marR="50979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4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6472798"/>
                  </a:ext>
                </a:extLst>
              </a:tr>
              <a:tr h="158601"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4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 Overtidstillegg 50%</a:t>
                      </a:r>
                    </a:p>
                  </a:txBody>
                  <a:tcPr marL="50979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Saksbehandler</a:t>
                      </a:r>
                    </a:p>
                  </a:txBody>
                  <a:tcPr marL="50979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Overtidstillegg 50% saksbehandler</a:t>
                      </a:r>
                    </a:p>
                  </a:txBody>
                  <a:tcPr marL="50979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Beløp</a:t>
                      </a:r>
                    </a:p>
                  </a:txBody>
                  <a:tcPr marL="5664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5664" marR="50979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4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8257214"/>
                  </a:ext>
                </a:extLst>
              </a:tr>
              <a:tr h="158601"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4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 Overtidstillegg 100%</a:t>
                      </a:r>
                    </a:p>
                  </a:txBody>
                  <a:tcPr marL="50979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Lærling 1</a:t>
                      </a:r>
                    </a:p>
                  </a:txBody>
                  <a:tcPr marL="50979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Overtidstillegg 100% lærling</a:t>
                      </a:r>
                    </a:p>
                  </a:txBody>
                  <a:tcPr marL="50979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Beløp</a:t>
                      </a:r>
                    </a:p>
                  </a:txBody>
                  <a:tcPr marL="5664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</a:t>
                      </a:r>
                    </a:p>
                  </a:txBody>
                  <a:tcPr marL="5664" marR="50979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4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2774879"/>
                  </a:ext>
                </a:extLst>
              </a:tr>
              <a:tr h="158601"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4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 Overtidstillegg 100%</a:t>
                      </a:r>
                    </a:p>
                  </a:txBody>
                  <a:tcPr marL="50979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Lærling 2</a:t>
                      </a:r>
                    </a:p>
                  </a:txBody>
                  <a:tcPr marL="50979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Overtidstillegg 100% erfaren lærling</a:t>
                      </a:r>
                    </a:p>
                  </a:txBody>
                  <a:tcPr marL="50979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Beløp</a:t>
                      </a:r>
                    </a:p>
                  </a:txBody>
                  <a:tcPr marL="5664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650</a:t>
                      </a:r>
                    </a:p>
                  </a:txBody>
                  <a:tcPr marL="5664" marR="50979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4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516534"/>
                  </a:ext>
                </a:extLst>
              </a:tr>
              <a:tr h="158601"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4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 Overtidstillegg 100%</a:t>
                      </a:r>
                    </a:p>
                  </a:txBody>
                  <a:tcPr marL="50979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Fagarbeider</a:t>
                      </a:r>
                    </a:p>
                  </a:txBody>
                  <a:tcPr marL="50979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Overtidstillegg 100% fagarbeider</a:t>
                      </a:r>
                    </a:p>
                  </a:txBody>
                  <a:tcPr marL="50979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Beløp</a:t>
                      </a:r>
                    </a:p>
                  </a:txBody>
                  <a:tcPr marL="5664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</a:t>
                      </a:r>
                    </a:p>
                  </a:txBody>
                  <a:tcPr marL="5664" marR="50979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4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7765390"/>
                  </a:ext>
                </a:extLst>
              </a:tr>
              <a:tr h="158601"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4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 Overtidstillegg 100%</a:t>
                      </a:r>
                    </a:p>
                  </a:txBody>
                  <a:tcPr marL="50979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Fagarbeider service</a:t>
                      </a:r>
                    </a:p>
                  </a:txBody>
                  <a:tcPr marL="50979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Overtidstillegg 100% tekniker</a:t>
                      </a:r>
                    </a:p>
                  </a:txBody>
                  <a:tcPr marL="50979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Beløp</a:t>
                      </a:r>
                    </a:p>
                  </a:txBody>
                  <a:tcPr marL="5664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</a:t>
                      </a:r>
                    </a:p>
                  </a:txBody>
                  <a:tcPr marL="5664" marR="50979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4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0514230"/>
                  </a:ext>
                </a:extLst>
              </a:tr>
              <a:tr h="158601"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4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 Overtidstillegg 100%</a:t>
                      </a:r>
                    </a:p>
                  </a:txBody>
                  <a:tcPr marL="50979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Ingeniør</a:t>
                      </a:r>
                    </a:p>
                  </a:txBody>
                  <a:tcPr marL="50979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Overtidstillegg 100% saksbehandler</a:t>
                      </a:r>
                    </a:p>
                  </a:txBody>
                  <a:tcPr marL="50979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Beløp</a:t>
                      </a:r>
                    </a:p>
                  </a:txBody>
                  <a:tcPr marL="5664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1000</a:t>
                      </a:r>
                    </a:p>
                  </a:txBody>
                  <a:tcPr marL="5664" marR="50979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4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3038599"/>
                  </a:ext>
                </a:extLst>
              </a:tr>
              <a:tr h="158601"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4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 Overtidstillegg 100%</a:t>
                      </a:r>
                    </a:p>
                  </a:txBody>
                  <a:tcPr marL="50979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Saksbehandler</a:t>
                      </a:r>
                    </a:p>
                  </a:txBody>
                  <a:tcPr marL="50979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Overtidstillegg 100% saksbehandler</a:t>
                      </a:r>
                    </a:p>
                  </a:txBody>
                  <a:tcPr marL="50979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Beløp</a:t>
                      </a:r>
                    </a:p>
                  </a:txBody>
                  <a:tcPr marL="5664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1000</a:t>
                      </a:r>
                    </a:p>
                  </a:txBody>
                  <a:tcPr marL="5664" marR="50979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4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9633627"/>
                  </a:ext>
                </a:extLst>
              </a:tr>
              <a:tr h="158601"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4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 Bastillegg</a:t>
                      </a:r>
                    </a:p>
                  </a:txBody>
                  <a:tcPr marL="50979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Fagarbeider service</a:t>
                      </a:r>
                    </a:p>
                  </a:txBody>
                  <a:tcPr marL="50979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Bastillegg, blir ikke fakturert</a:t>
                      </a:r>
                    </a:p>
                  </a:txBody>
                  <a:tcPr marL="50979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Beløp</a:t>
                      </a:r>
                    </a:p>
                  </a:txBody>
                  <a:tcPr marL="5664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664" marR="50979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4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4641237"/>
                  </a:ext>
                </a:extLst>
              </a:tr>
              <a:tr h="105357"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4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01958" marR="5664" marT="566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979" marR="5664" marT="566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979" marR="5664" marT="566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01958" marR="5664" marT="566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4" marR="50979" marT="566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4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98012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5230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4B49850F-154E-461D-8F23-916C75C36E6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l="8354" t="12467" r="12334" b="-1"/>
          <a:stretch/>
        </p:blipFill>
        <p:spPr>
          <a:xfrm>
            <a:off x="1140607" y="0"/>
            <a:ext cx="11046819" cy="6858000"/>
          </a:xfrm>
          <a:prstGeom prst="rect">
            <a:avLst/>
          </a:prstGeom>
          <a:noFill/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Bilde 6" descr="Et bilde som inneholder tekst&#10;&#10;Automatisk generert beskrivelse">
            <a:extLst>
              <a:ext uri="{FF2B5EF4-FFF2-40B4-BE49-F238E27FC236}">
                <a16:creationId xmlns:a16="http://schemas.microsoft.com/office/drawing/2014/main" id="{28EA3140-5053-4450-ABB9-26C498CFE4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1094" y="6297103"/>
            <a:ext cx="985152" cy="401942"/>
          </a:xfrm>
          <a:prstGeom prst="rect">
            <a:avLst/>
          </a:prstGeom>
        </p:spPr>
      </p:pic>
      <p:sp>
        <p:nvSpPr>
          <p:cNvPr id="3" name="TekstSylinder 2">
            <a:extLst>
              <a:ext uri="{FF2B5EF4-FFF2-40B4-BE49-F238E27FC236}">
                <a16:creationId xmlns:a16="http://schemas.microsoft.com/office/drawing/2014/main" id="{53906789-0AB3-478F-B0A6-5772C655A8EE}"/>
              </a:ext>
            </a:extLst>
          </p:cNvPr>
          <p:cNvSpPr txBox="1"/>
          <p:nvPr/>
        </p:nvSpPr>
        <p:spPr>
          <a:xfrm>
            <a:off x="838200" y="2434201"/>
            <a:ext cx="3894221" cy="3742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</a:pPr>
            <a:endParaRPr lang="en-US" sz="2000" dirty="0"/>
          </a:p>
        </p:txBody>
      </p: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764D0360-5F12-431A-B1F7-93270C2AF129}"/>
              </a:ext>
            </a:extLst>
          </p:cNvPr>
          <p:cNvSpPr txBox="1"/>
          <p:nvPr/>
        </p:nvSpPr>
        <p:spPr>
          <a:xfrm>
            <a:off x="485460" y="422686"/>
            <a:ext cx="1310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Oppgave</a:t>
            </a:r>
            <a:endParaRPr kumimoji="0" lang="nb-NO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ekstSylinder 17">
            <a:extLst>
              <a:ext uri="{FF2B5EF4-FFF2-40B4-BE49-F238E27FC236}">
                <a16:creationId xmlns:a16="http://schemas.microsoft.com/office/drawing/2014/main" id="{455A5A7E-29F7-4B4B-9023-33E9B106CF4B}"/>
              </a:ext>
            </a:extLst>
          </p:cNvPr>
          <p:cNvSpPr txBox="1"/>
          <p:nvPr/>
        </p:nvSpPr>
        <p:spPr>
          <a:xfrm>
            <a:off x="5233308" y="520212"/>
            <a:ext cx="6123214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1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Det er viktig at vi legger </a:t>
            </a:r>
            <a:r>
              <a:rPr kumimoji="0" lang="nb-NO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innformasjonen</a:t>
            </a:r>
            <a:r>
              <a:rPr kumimoji="0" lang="nb-NO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, slik jeg har beskrevet i oppgavene. Vi skal bruke dette senere i kurset.</a:t>
            </a:r>
          </a:p>
        </p:txBody>
      </p:sp>
      <p:sp>
        <p:nvSpPr>
          <p:cNvPr id="20" name="TekstSylinder 19">
            <a:extLst>
              <a:ext uri="{FF2B5EF4-FFF2-40B4-BE49-F238E27FC236}">
                <a16:creationId xmlns:a16="http://schemas.microsoft.com/office/drawing/2014/main" id="{C843B440-8182-4887-84F2-E90A26C77D3D}"/>
              </a:ext>
            </a:extLst>
          </p:cNvPr>
          <p:cNvSpPr txBox="1"/>
          <p:nvPr/>
        </p:nvSpPr>
        <p:spPr>
          <a:xfrm>
            <a:off x="483934" y="1049606"/>
            <a:ext cx="13628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Timeavtale</a:t>
            </a:r>
          </a:p>
        </p:txBody>
      </p:sp>
      <p:sp>
        <p:nvSpPr>
          <p:cNvPr id="17" name="TekstSylinder 16">
            <a:extLst>
              <a:ext uri="{FF2B5EF4-FFF2-40B4-BE49-F238E27FC236}">
                <a16:creationId xmlns:a16="http://schemas.microsoft.com/office/drawing/2014/main" id="{D1ED1942-0CB4-472D-811A-489EA3F3B3EB}"/>
              </a:ext>
            </a:extLst>
          </p:cNvPr>
          <p:cNvSpPr txBox="1"/>
          <p:nvPr/>
        </p:nvSpPr>
        <p:spPr>
          <a:xfrm>
            <a:off x="156431" y="1606001"/>
            <a:ext cx="4575990" cy="18573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ct val="107000"/>
              </a:lnSpc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Kopier 2000 Privatkunder</a:t>
            </a:r>
          </a:p>
          <a:p>
            <a:pPr lvl="1">
              <a:lnSpc>
                <a:spcPct val="107000"/>
              </a:lnSpc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 ny avtale nr. 2010</a:t>
            </a:r>
          </a:p>
          <a:p>
            <a:pPr lvl="1">
              <a:lnSpc>
                <a:spcPct val="107000"/>
              </a:lnSpc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Navngi avtalen med Næringskunder</a:t>
            </a:r>
          </a:p>
          <a:p>
            <a:pPr lvl="1">
              <a:lnSpc>
                <a:spcPct val="107000"/>
              </a:lnSpc>
            </a:pPr>
            <a:endParaRPr lang="nb-NO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Endre fakturatekst og beløp på de linjene med rød tekst.</a:t>
            </a:r>
          </a:p>
        </p:txBody>
      </p:sp>
      <p:graphicFrame>
        <p:nvGraphicFramePr>
          <p:cNvPr id="9" name="Tabell 8">
            <a:extLst>
              <a:ext uri="{FF2B5EF4-FFF2-40B4-BE49-F238E27FC236}">
                <a16:creationId xmlns:a16="http://schemas.microsoft.com/office/drawing/2014/main" id="{C3338ED2-5254-42F2-B6FD-C67BC2CC58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7451145"/>
              </p:ext>
            </p:extLst>
          </p:nvPr>
        </p:nvGraphicFramePr>
        <p:xfrm>
          <a:off x="4768694" y="1574200"/>
          <a:ext cx="6910481" cy="4365307"/>
        </p:xfrm>
        <a:graphic>
          <a:graphicData uri="http://schemas.openxmlformats.org/drawingml/2006/table">
            <a:tbl>
              <a:tblPr/>
              <a:tblGrid>
                <a:gridCol w="83009">
                  <a:extLst>
                    <a:ext uri="{9D8B030D-6E8A-4147-A177-3AD203B41FA5}">
                      <a16:colId xmlns:a16="http://schemas.microsoft.com/office/drawing/2014/main" val="1034795804"/>
                    </a:ext>
                  </a:extLst>
                </a:gridCol>
                <a:gridCol w="1501704">
                  <a:extLst>
                    <a:ext uri="{9D8B030D-6E8A-4147-A177-3AD203B41FA5}">
                      <a16:colId xmlns:a16="http://schemas.microsoft.com/office/drawing/2014/main" val="601124401"/>
                    </a:ext>
                  </a:extLst>
                </a:gridCol>
                <a:gridCol w="1828080">
                  <a:extLst>
                    <a:ext uri="{9D8B030D-6E8A-4147-A177-3AD203B41FA5}">
                      <a16:colId xmlns:a16="http://schemas.microsoft.com/office/drawing/2014/main" val="4250011633"/>
                    </a:ext>
                  </a:extLst>
                </a:gridCol>
                <a:gridCol w="2180867">
                  <a:extLst>
                    <a:ext uri="{9D8B030D-6E8A-4147-A177-3AD203B41FA5}">
                      <a16:colId xmlns:a16="http://schemas.microsoft.com/office/drawing/2014/main" val="384522382"/>
                    </a:ext>
                  </a:extLst>
                </a:gridCol>
                <a:gridCol w="741419">
                  <a:extLst>
                    <a:ext uri="{9D8B030D-6E8A-4147-A177-3AD203B41FA5}">
                      <a16:colId xmlns:a16="http://schemas.microsoft.com/office/drawing/2014/main" val="4161971886"/>
                    </a:ext>
                  </a:extLst>
                </a:gridCol>
                <a:gridCol w="492393">
                  <a:extLst>
                    <a:ext uri="{9D8B030D-6E8A-4147-A177-3AD203B41FA5}">
                      <a16:colId xmlns:a16="http://schemas.microsoft.com/office/drawing/2014/main" val="1488625768"/>
                    </a:ext>
                  </a:extLst>
                </a:gridCol>
                <a:gridCol w="83009">
                  <a:extLst>
                    <a:ext uri="{9D8B030D-6E8A-4147-A177-3AD203B41FA5}">
                      <a16:colId xmlns:a16="http://schemas.microsoft.com/office/drawing/2014/main" val="2322026403"/>
                    </a:ext>
                  </a:extLst>
                </a:gridCol>
              </a:tblGrid>
              <a:tr h="105357"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4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01958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979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979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01958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4" marR="50979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4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7486162"/>
                  </a:ext>
                </a:extLst>
              </a:tr>
              <a:tr h="175594">
                <a:tc>
                  <a:txBody>
                    <a:bodyPr/>
                    <a:lstStyle/>
                    <a:p>
                      <a:pPr algn="l" fontAlgn="ctr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4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Lønnsart</a:t>
                      </a:r>
                    </a:p>
                  </a:txBody>
                  <a:tcPr marL="50979" marR="5664" marT="5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Fakturakategori</a:t>
                      </a:r>
                    </a:p>
                  </a:txBody>
                  <a:tcPr marL="50979" marR="5664" marT="5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Fakturatekst</a:t>
                      </a:r>
                    </a:p>
                  </a:txBody>
                  <a:tcPr marL="50979" marR="5664" marT="5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Sats type</a:t>
                      </a:r>
                    </a:p>
                  </a:txBody>
                  <a:tcPr marL="5664" marR="5664" marT="5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Sats </a:t>
                      </a:r>
                    </a:p>
                  </a:txBody>
                  <a:tcPr marL="5664" marR="5664" marT="5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4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5012858"/>
                  </a:ext>
                </a:extLst>
              </a:tr>
              <a:tr h="158601">
                <a:tc>
                  <a:txBody>
                    <a:bodyPr/>
                    <a:lstStyle/>
                    <a:p>
                      <a:pPr algn="l" fontAlgn="ctr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4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 Timelønn</a:t>
                      </a:r>
                    </a:p>
                  </a:txBody>
                  <a:tcPr marL="50979" marR="5664" marT="566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Lærling 1</a:t>
                      </a:r>
                    </a:p>
                  </a:txBody>
                  <a:tcPr marL="50979" marR="5664" marT="566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Timer lærling</a:t>
                      </a:r>
                    </a:p>
                  </a:txBody>
                  <a:tcPr marL="50979" marR="5664" marT="566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Beløp</a:t>
                      </a:r>
                    </a:p>
                  </a:txBody>
                  <a:tcPr marL="5664" marR="5664" marT="566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</a:t>
                      </a:r>
                    </a:p>
                  </a:txBody>
                  <a:tcPr marL="5664" marR="50979" marT="566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4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7949983"/>
                  </a:ext>
                </a:extLst>
              </a:tr>
              <a:tr h="158601">
                <a:tc>
                  <a:txBody>
                    <a:bodyPr/>
                    <a:lstStyle/>
                    <a:p>
                      <a:pPr algn="l" fontAlgn="ctr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4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103 Timelønn</a:t>
                      </a:r>
                    </a:p>
                  </a:txBody>
                  <a:tcPr marL="50979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 Lærling 2</a:t>
                      </a:r>
                    </a:p>
                  </a:txBody>
                  <a:tcPr marL="50979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Timer lærling</a:t>
                      </a:r>
                    </a:p>
                  </a:txBody>
                  <a:tcPr marL="50979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Beløp</a:t>
                      </a:r>
                    </a:p>
                  </a:txBody>
                  <a:tcPr marL="5664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550</a:t>
                      </a:r>
                    </a:p>
                  </a:txBody>
                  <a:tcPr marL="5664" marR="50979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4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027230"/>
                  </a:ext>
                </a:extLst>
              </a:tr>
              <a:tr h="158601">
                <a:tc>
                  <a:txBody>
                    <a:bodyPr/>
                    <a:lstStyle/>
                    <a:p>
                      <a:pPr algn="l" fontAlgn="ctr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4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 Timelønn</a:t>
                      </a:r>
                    </a:p>
                  </a:txBody>
                  <a:tcPr marL="50979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Fagarbeider</a:t>
                      </a:r>
                    </a:p>
                  </a:txBody>
                  <a:tcPr marL="50979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Timer fagarbeider</a:t>
                      </a:r>
                    </a:p>
                  </a:txBody>
                  <a:tcPr marL="50979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Beløp</a:t>
                      </a:r>
                    </a:p>
                  </a:txBody>
                  <a:tcPr marL="5664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</a:t>
                      </a:r>
                    </a:p>
                  </a:txBody>
                  <a:tcPr marL="5664" marR="50979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4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7109726"/>
                  </a:ext>
                </a:extLst>
              </a:tr>
              <a:tr h="158601"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4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 Timelønn</a:t>
                      </a:r>
                    </a:p>
                  </a:txBody>
                  <a:tcPr marL="50979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Fagarbeider service</a:t>
                      </a:r>
                    </a:p>
                  </a:txBody>
                  <a:tcPr marL="50979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Timer Tekniker</a:t>
                      </a:r>
                    </a:p>
                  </a:txBody>
                  <a:tcPr marL="50979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Beløp</a:t>
                      </a:r>
                    </a:p>
                  </a:txBody>
                  <a:tcPr marL="5664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</a:t>
                      </a:r>
                    </a:p>
                  </a:txBody>
                  <a:tcPr marL="5664" marR="50979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4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7468092"/>
                  </a:ext>
                </a:extLst>
              </a:tr>
              <a:tr h="158601"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4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103 Timelønn</a:t>
                      </a:r>
                    </a:p>
                  </a:txBody>
                  <a:tcPr marL="50979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15 Ingeniør</a:t>
                      </a:r>
                    </a:p>
                  </a:txBody>
                  <a:tcPr marL="50979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Timer ingeniør</a:t>
                      </a:r>
                    </a:p>
                  </a:txBody>
                  <a:tcPr marL="50979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Beløp</a:t>
                      </a:r>
                    </a:p>
                  </a:txBody>
                  <a:tcPr marL="5664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1100</a:t>
                      </a:r>
                    </a:p>
                  </a:txBody>
                  <a:tcPr marL="5664" marR="50979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4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444608"/>
                  </a:ext>
                </a:extLst>
              </a:tr>
              <a:tr h="158601"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4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 Timelønn</a:t>
                      </a:r>
                    </a:p>
                  </a:txBody>
                  <a:tcPr marL="50979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Saksbehandler</a:t>
                      </a:r>
                    </a:p>
                  </a:txBody>
                  <a:tcPr marL="50979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Timer saksbehandler</a:t>
                      </a:r>
                    </a:p>
                  </a:txBody>
                  <a:tcPr marL="50979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Beløp</a:t>
                      </a:r>
                    </a:p>
                  </a:txBody>
                  <a:tcPr marL="5664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1000</a:t>
                      </a:r>
                    </a:p>
                  </a:txBody>
                  <a:tcPr marL="5664" marR="50979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4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1177343"/>
                  </a:ext>
                </a:extLst>
              </a:tr>
              <a:tr h="158601"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4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 Timer ved overtid</a:t>
                      </a:r>
                    </a:p>
                  </a:txBody>
                  <a:tcPr marL="50979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Lærling 1</a:t>
                      </a:r>
                    </a:p>
                  </a:txBody>
                  <a:tcPr marL="50979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Timer lærling</a:t>
                      </a:r>
                    </a:p>
                  </a:txBody>
                  <a:tcPr marL="50979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Beløp</a:t>
                      </a:r>
                    </a:p>
                  </a:txBody>
                  <a:tcPr marL="5664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</a:t>
                      </a:r>
                    </a:p>
                  </a:txBody>
                  <a:tcPr marL="5664" marR="50979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4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1799615"/>
                  </a:ext>
                </a:extLst>
              </a:tr>
              <a:tr h="158601"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4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104 Timer ved overtid</a:t>
                      </a:r>
                    </a:p>
                  </a:txBody>
                  <a:tcPr marL="50979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 Lærling 2</a:t>
                      </a:r>
                    </a:p>
                  </a:txBody>
                  <a:tcPr marL="50979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Timer lærling</a:t>
                      </a:r>
                    </a:p>
                  </a:txBody>
                  <a:tcPr marL="50979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Beløp</a:t>
                      </a:r>
                    </a:p>
                  </a:txBody>
                  <a:tcPr marL="5664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550</a:t>
                      </a:r>
                    </a:p>
                  </a:txBody>
                  <a:tcPr marL="5664" marR="50979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4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68128"/>
                  </a:ext>
                </a:extLst>
              </a:tr>
              <a:tr h="158601"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4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 Timer ved overtid</a:t>
                      </a:r>
                    </a:p>
                  </a:txBody>
                  <a:tcPr marL="50979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Fagarbeider</a:t>
                      </a:r>
                    </a:p>
                  </a:txBody>
                  <a:tcPr marL="50979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Timer fagarbeider</a:t>
                      </a:r>
                    </a:p>
                  </a:txBody>
                  <a:tcPr marL="50979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Beløp</a:t>
                      </a:r>
                    </a:p>
                  </a:txBody>
                  <a:tcPr marL="5664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</a:t>
                      </a:r>
                    </a:p>
                  </a:txBody>
                  <a:tcPr marL="5664" marR="50979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4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0081895"/>
                  </a:ext>
                </a:extLst>
              </a:tr>
              <a:tr h="158601"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4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 Timer ved overtid</a:t>
                      </a:r>
                    </a:p>
                  </a:txBody>
                  <a:tcPr marL="50979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Fagarbeider service</a:t>
                      </a:r>
                    </a:p>
                  </a:txBody>
                  <a:tcPr marL="50979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Timer Tekniker</a:t>
                      </a:r>
                    </a:p>
                  </a:txBody>
                  <a:tcPr marL="50979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Beløp</a:t>
                      </a:r>
                    </a:p>
                  </a:txBody>
                  <a:tcPr marL="5664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</a:t>
                      </a:r>
                    </a:p>
                  </a:txBody>
                  <a:tcPr marL="5664" marR="50979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4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0998680"/>
                  </a:ext>
                </a:extLst>
              </a:tr>
              <a:tr h="158601"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4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104 Timer ved overtid</a:t>
                      </a:r>
                    </a:p>
                  </a:txBody>
                  <a:tcPr marL="50979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15 Ingeniør</a:t>
                      </a:r>
                    </a:p>
                  </a:txBody>
                  <a:tcPr marL="50979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Timer ingeniør</a:t>
                      </a:r>
                    </a:p>
                  </a:txBody>
                  <a:tcPr marL="50979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Beløp</a:t>
                      </a:r>
                    </a:p>
                  </a:txBody>
                  <a:tcPr marL="5664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1100</a:t>
                      </a:r>
                    </a:p>
                  </a:txBody>
                  <a:tcPr marL="5664" marR="50979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4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4141967"/>
                  </a:ext>
                </a:extLst>
              </a:tr>
              <a:tr h="158601"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4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 Timer ved overtid</a:t>
                      </a:r>
                    </a:p>
                  </a:txBody>
                  <a:tcPr marL="50979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Saksbehandler</a:t>
                      </a:r>
                    </a:p>
                  </a:txBody>
                  <a:tcPr marL="50979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Timer saksbehandler</a:t>
                      </a:r>
                    </a:p>
                  </a:txBody>
                  <a:tcPr marL="50979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Beløp</a:t>
                      </a:r>
                    </a:p>
                  </a:txBody>
                  <a:tcPr marL="5664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1000</a:t>
                      </a:r>
                    </a:p>
                  </a:txBody>
                  <a:tcPr marL="5664" marR="50979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4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426451"/>
                  </a:ext>
                </a:extLst>
              </a:tr>
              <a:tr h="158601"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4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 Overtidstillegg 50%</a:t>
                      </a:r>
                    </a:p>
                  </a:txBody>
                  <a:tcPr marL="50979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Lærling 1</a:t>
                      </a:r>
                    </a:p>
                  </a:txBody>
                  <a:tcPr marL="50979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Overtidstillegg 50% lærling</a:t>
                      </a:r>
                    </a:p>
                  </a:txBody>
                  <a:tcPr marL="50979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Beløp</a:t>
                      </a:r>
                    </a:p>
                  </a:txBody>
                  <a:tcPr marL="5664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</a:t>
                      </a:r>
                    </a:p>
                  </a:txBody>
                  <a:tcPr marL="5664" marR="50979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4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0625098"/>
                  </a:ext>
                </a:extLst>
              </a:tr>
              <a:tr h="158601"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4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114 Overtidstillegg 50%</a:t>
                      </a:r>
                    </a:p>
                  </a:txBody>
                  <a:tcPr marL="50979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 Lærling 2</a:t>
                      </a:r>
                    </a:p>
                  </a:txBody>
                  <a:tcPr marL="50979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Overtidstillegg 50% lærling</a:t>
                      </a:r>
                    </a:p>
                  </a:txBody>
                  <a:tcPr marL="50979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Beløp</a:t>
                      </a:r>
                    </a:p>
                  </a:txBody>
                  <a:tcPr marL="5664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275</a:t>
                      </a:r>
                    </a:p>
                  </a:txBody>
                  <a:tcPr marL="5664" marR="50979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4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1627730"/>
                  </a:ext>
                </a:extLst>
              </a:tr>
              <a:tr h="158601"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4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 Overtidstillegg 50%</a:t>
                      </a:r>
                    </a:p>
                  </a:txBody>
                  <a:tcPr marL="50979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Fagarbeider</a:t>
                      </a:r>
                    </a:p>
                  </a:txBody>
                  <a:tcPr marL="50979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Overtidstillegg 50% fagarbeider</a:t>
                      </a:r>
                    </a:p>
                  </a:txBody>
                  <a:tcPr marL="50979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Beløp</a:t>
                      </a:r>
                    </a:p>
                  </a:txBody>
                  <a:tcPr marL="5664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</a:t>
                      </a:r>
                    </a:p>
                  </a:txBody>
                  <a:tcPr marL="5664" marR="50979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4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2967515"/>
                  </a:ext>
                </a:extLst>
              </a:tr>
              <a:tr h="158601"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4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 Overtidstillegg 50%</a:t>
                      </a:r>
                    </a:p>
                  </a:txBody>
                  <a:tcPr marL="50979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Fagarbeider service</a:t>
                      </a:r>
                    </a:p>
                  </a:txBody>
                  <a:tcPr marL="50979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Overtidstillegg 50% tekniker</a:t>
                      </a:r>
                    </a:p>
                  </a:txBody>
                  <a:tcPr marL="50979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Beløp</a:t>
                      </a:r>
                    </a:p>
                  </a:txBody>
                  <a:tcPr marL="5664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</a:t>
                      </a:r>
                    </a:p>
                  </a:txBody>
                  <a:tcPr marL="5664" marR="50979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4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4141875"/>
                  </a:ext>
                </a:extLst>
              </a:tr>
              <a:tr h="158601"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4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114 Overtidstillegg 50%</a:t>
                      </a:r>
                    </a:p>
                  </a:txBody>
                  <a:tcPr marL="50979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15 Ingeniør</a:t>
                      </a:r>
                    </a:p>
                  </a:txBody>
                  <a:tcPr marL="50979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Overtidstillegg 50% ingeniør</a:t>
                      </a:r>
                    </a:p>
                  </a:txBody>
                  <a:tcPr marL="50979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Beløp</a:t>
                      </a:r>
                    </a:p>
                  </a:txBody>
                  <a:tcPr marL="5664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550</a:t>
                      </a:r>
                    </a:p>
                  </a:txBody>
                  <a:tcPr marL="5664" marR="50979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4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4548018"/>
                  </a:ext>
                </a:extLst>
              </a:tr>
              <a:tr h="158601"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4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 Overtidstillegg 50%</a:t>
                      </a:r>
                    </a:p>
                  </a:txBody>
                  <a:tcPr marL="50979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Saksbehandler</a:t>
                      </a:r>
                    </a:p>
                  </a:txBody>
                  <a:tcPr marL="50979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Overtidstillegg 50% saksbehandler</a:t>
                      </a:r>
                    </a:p>
                  </a:txBody>
                  <a:tcPr marL="50979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Beløp</a:t>
                      </a:r>
                    </a:p>
                  </a:txBody>
                  <a:tcPr marL="5664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5664" marR="50979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4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0976131"/>
                  </a:ext>
                </a:extLst>
              </a:tr>
              <a:tr h="158601"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4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 Overtidstillegg 100%</a:t>
                      </a:r>
                    </a:p>
                  </a:txBody>
                  <a:tcPr marL="50979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Lærling 1</a:t>
                      </a:r>
                    </a:p>
                  </a:txBody>
                  <a:tcPr marL="50979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Overtidstillegg 100% lærling</a:t>
                      </a:r>
                    </a:p>
                  </a:txBody>
                  <a:tcPr marL="50979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Beløp</a:t>
                      </a:r>
                    </a:p>
                  </a:txBody>
                  <a:tcPr marL="5664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</a:t>
                      </a:r>
                    </a:p>
                  </a:txBody>
                  <a:tcPr marL="5664" marR="50979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4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7332752"/>
                  </a:ext>
                </a:extLst>
              </a:tr>
              <a:tr h="158601"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4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115 Overtidstillegg 100%</a:t>
                      </a:r>
                    </a:p>
                  </a:txBody>
                  <a:tcPr marL="50979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 Lærling 2</a:t>
                      </a:r>
                    </a:p>
                  </a:txBody>
                  <a:tcPr marL="50979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Overtidstillegg 100% lærling</a:t>
                      </a:r>
                    </a:p>
                  </a:txBody>
                  <a:tcPr marL="50979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Beløp</a:t>
                      </a:r>
                    </a:p>
                  </a:txBody>
                  <a:tcPr marL="5664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550</a:t>
                      </a:r>
                    </a:p>
                  </a:txBody>
                  <a:tcPr marL="5664" marR="50979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4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7731145"/>
                  </a:ext>
                </a:extLst>
              </a:tr>
              <a:tr h="158601"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4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 Overtidstillegg 100%</a:t>
                      </a:r>
                    </a:p>
                  </a:txBody>
                  <a:tcPr marL="50979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Fagarbeider</a:t>
                      </a:r>
                    </a:p>
                  </a:txBody>
                  <a:tcPr marL="50979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Overtidstillegg 100% fagarbeider</a:t>
                      </a:r>
                    </a:p>
                  </a:txBody>
                  <a:tcPr marL="50979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Beløp</a:t>
                      </a:r>
                    </a:p>
                  </a:txBody>
                  <a:tcPr marL="5664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</a:t>
                      </a:r>
                    </a:p>
                  </a:txBody>
                  <a:tcPr marL="5664" marR="50979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4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0647962"/>
                  </a:ext>
                </a:extLst>
              </a:tr>
              <a:tr h="158601"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4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 Overtidstillegg 100%</a:t>
                      </a:r>
                    </a:p>
                  </a:txBody>
                  <a:tcPr marL="50979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Fagarbeider service</a:t>
                      </a:r>
                    </a:p>
                  </a:txBody>
                  <a:tcPr marL="50979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Overtidstillegg 100% tekniker</a:t>
                      </a:r>
                    </a:p>
                  </a:txBody>
                  <a:tcPr marL="50979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Beløp</a:t>
                      </a:r>
                    </a:p>
                  </a:txBody>
                  <a:tcPr marL="5664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</a:t>
                      </a:r>
                    </a:p>
                  </a:txBody>
                  <a:tcPr marL="5664" marR="50979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4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0958450"/>
                  </a:ext>
                </a:extLst>
              </a:tr>
              <a:tr h="158601"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4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115 Overtidstillegg 100%</a:t>
                      </a:r>
                    </a:p>
                  </a:txBody>
                  <a:tcPr marL="50979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15 Ingeniør</a:t>
                      </a:r>
                    </a:p>
                  </a:txBody>
                  <a:tcPr marL="50979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Overtidstillegg 100% ingeniør</a:t>
                      </a:r>
                    </a:p>
                  </a:txBody>
                  <a:tcPr marL="50979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Beløp</a:t>
                      </a:r>
                    </a:p>
                  </a:txBody>
                  <a:tcPr marL="5664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1100</a:t>
                      </a:r>
                    </a:p>
                  </a:txBody>
                  <a:tcPr marL="5664" marR="50979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4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6977709"/>
                  </a:ext>
                </a:extLst>
              </a:tr>
              <a:tr h="158601"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4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 Overtidstillegg 100%</a:t>
                      </a:r>
                    </a:p>
                  </a:txBody>
                  <a:tcPr marL="50979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Saksbehandler</a:t>
                      </a:r>
                    </a:p>
                  </a:txBody>
                  <a:tcPr marL="50979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Overtidstillegg 100% saksbehandler</a:t>
                      </a:r>
                    </a:p>
                  </a:txBody>
                  <a:tcPr marL="50979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Beløp</a:t>
                      </a:r>
                    </a:p>
                  </a:txBody>
                  <a:tcPr marL="5664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1000</a:t>
                      </a:r>
                    </a:p>
                  </a:txBody>
                  <a:tcPr marL="5664" marR="50979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4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1534066"/>
                  </a:ext>
                </a:extLst>
              </a:tr>
              <a:tr h="158601"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4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 Bastillegg</a:t>
                      </a:r>
                    </a:p>
                  </a:txBody>
                  <a:tcPr marL="50979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Fagarbeider service</a:t>
                      </a:r>
                    </a:p>
                  </a:txBody>
                  <a:tcPr marL="50979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Bastillegg, blir ikke fakturert</a:t>
                      </a:r>
                    </a:p>
                  </a:txBody>
                  <a:tcPr marL="50979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Beløp</a:t>
                      </a:r>
                    </a:p>
                  </a:txBody>
                  <a:tcPr marL="5664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664" marR="50979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4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1344584"/>
                  </a:ext>
                </a:extLst>
              </a:tr>
              <a:tr h="105357"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4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01958" marR="5664" marT="566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979" marR="5664" marT="566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979" marR="5664" marT="566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01958" marR="5664" marT="566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4" marR="50979" marT="566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4" marR="5664" marT="5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05757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1558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4B49850F-154E-461D-8F23-916C75C36E6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l="8354" t="12467" r="12334" b="-1"/>
          <a:stretch/>
        </p:blipFill>
        <p:spPr>
          <a:xfrm>
            <a:off x="1140607" y="0"/>
            <a:ext cx="11046819" cy="6858000"/>
          </a:xfrm>
          <a:prstGeom prst="rect">
            <a:avLst/>
          </a:prstGeom>
          <a:noFill/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Bilde 6" descr="Et bilde som inneholder tekst&#10;&#10;Automatisk generert beskrivelse">
            <a:extLst>
              <a:ext uri="{FF2B5EF4-FFF2-40B4-BE49-F238E27FC236}">
                <a16:creationId xmlns:a16="http://schemas.microsoft.com/office/drawing/2014/main" id="{28EA3140-5053-4450-ABB9-26C498CFE4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1094" y="6297103"/>
            <a:ext cx="985152" cy="401942"/>
          </a:xfrm>
          <a:prstGeom prst="rect">
            <a:avLst/>
          </a:prstGeom>
        </p:spPr>
      </p:pic>
      <p:sp>
        <p:nvSpPr>
          <p:cNvPr id="3" name="TekstSylinder 2">
            <a:extLst>
              <a:ext uri="{FF2B5EF4-FFF2-40B4-BE49-F238E27FC236}">
                <a16:creationId xmlns:a16="http://schemas.microsoft.com/office/drawing/2014/main" id="{53906789-0AB3-478F-B0A6-5772C655A8EE}"/>
              </a:ext>
            </a:extLst>
          </p:cNvPr>
          <p:cNvSpPr txBox="1"/>
          <p:nvPr/>
        </p:nvSpPr>
        <p:spPr>
          <a:xfrm>
            <a:off x="838200" y="2434201"/>
            <a:ext cx="3894221" cy="3742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</a:pPr>
            <a:endParaRPr lang="en-US" sz="2000" dirty="0"/>
          </a:p>
        </p:txBody>
      </p: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764D0360-5F12-431A-B1F7-93270C2AF129}"/>
              </a:ext>
            </a:extLst>
          </p:cNvPr>
          <p:cNvSpPr txBox="1"/>
          <p:nvPr/>
        </p:nvSpPr>
        <p:spPr>
          <a:xfrm>
            <a:off x="485460" y="422686"/>
            <a:ext cx="1310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Oppgave</a:t>
            </a:r>
            <a:endParaRPr kumimoji="0" lang="nb-NO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ekstSylinder 17">
            <a:extLst>
              <a:ext uri="{FF2B5EF4-FFF2-40B4-BE49-F238E27FC236}">
                <a16:creationId xmlns:a16="http://schemas.microsoft.com/office/drawing/2014/main" id="{455A5A7E-29F7-4B4B-9023-33E9B106CF4B}"/>
              </a:ext>
            </a:extLst>
          </p:cNvPr>
          <p:cNvSpPr txBox="1"/>
          <p:nvPr/>
        </p:nvSpPr>
        <p:spPr>
          <a:xfrm>
            <a:off x="5233308" y="520212"/>
            <a:ext cx="6123214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1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Det er viktig at vi legger </a:t>
            </a:r>
            <a:r>
              <a:rPr kumimoji="0" lang="nb-NO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innformasjonen</a:t>
            </a:r>
            <a:r>
              <a:rPr kumimoji="0" lang="nb-NO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, slik jeg har beskrevet i oppgavene. Vi skal bruke dette senere i kurset.</a:t>
            </a:r>
          </a:p>
        </p:txBody>
      </p:sp>
      <p:sp>
        <p:nvSpPr>
          <p:cNvPr id="20" name="TekstSylinder 19">
            <a:extLst>
              <a:ext uri="{FF2B5EF4-FFF2-40B4-BE49-F238E27FC236}">
                <a16:creationId xmlns:a16="http://schemas.microsoft.com/office/drawing/2014/main" id="{C843B440-8182-4887-84F2-E90A26C77D3D}"/>
              </a:ext>
            </a:extLst>
          </p:cNvPr>
          <p:cNvSpPr txBox="1"/>
          <p:nvPr/>
        </p:nvSpPr>
        <p:spPr>
          <a:xfrm>
            <a:off x="483934" y="1049606"/>
            <a:ext cx="17420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Materialavtale</a:t>
            </a:r>
          </a:p>
        </p:txBody>
      </p:sp>
      <p:sp>
        <p:nvSpPr>
          <p:cNvPr id="17" name="TekstSylinder 16">
            <a:extLst>
              <a:ext uri="{FF2B5EF4-FFF2-40B4-BE49-F238E27FC236}">
                <a16:creationId xmlns:a16="http://schemas.microsoft.com/office/drawing/2014/main" id="{D1ED1942-0CB4-472D-811A-489EA3F3B3EB}"/>
              </a:ext>
            </a:extLst>
          </p:cNvPr>
          <p:cNvSpPr txBox="1"/>
          <p:nvPr/>
        </p:nvSpPr>
        <p:spPr>
          <a:xfrm>
            <a:off x="156431" y="1606001"/>
            <a:ext cx="3748819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ct val="107000"/>
              </a:lnSpc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Fyll inn fra tabellen i timeavtale</a:t>
            </a:r>
          </a:p>
          <a:p>
            <a:pPr lvl="1">
              <a:lnSpc>
                <a:spcPct val="107000"/>
              </a:lnSpc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2000 Privatkunder</a:t>
            </a:r>
          </a:p>
        </p:txBody>
      </p:sp>
      <p:pic>
        <p:nvPicPr>
          <p:cNvPr id="10" name="Bilde 9">
            <a:extLst>
              <a:ext uri="{FF2B5EF4-FFF2-40B4-BE49-F238E27FC236}">
                <a16:creationId xmlns:a16="http://schemas.microsoft.com/office/drawing/2014/main" id="{AE55844F-6ABC-47AB-9CD1-F14FA637AB8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48150" y="1320960"/>
            <a:ext cx="7708096" cy="2226482"/>
          </a:xfrm>
          <a:prstGeom prst="rect">
            <a:avLst/>
          </a:prstGeom>
        </p:spPr>
      </p:pic>
      <p:pic>
        <p:nvPicPr>
          <p:cNvPr id="11" name="Bilde 10">
            <a:extLst>
              <a:ext uri="{FF2B5EF4-FFF2-40B4-BE49-F238E27FC236}">
                <a16:creationId xmlns:a16="http://schemas.microsoft.com/office/drawing/2014/main" id="{8039961E-8AFA-48DD-B3E2-170487297F7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48150" y="3915581"/>
            <a:ext cx="7708096" cy="683510"/>
          </a:xfrm>
          <a:prstGeom prst="rect">
            <a:avLst/>
          </a:prstGeom>
        </p:spPr>
      </p:pic>
      <p:sp>
        <p:nvSpPr>
          <p:cNvPr id="19" name="TekstSylinder 18">
            <a:extLst>
              <a:ext uri="{FF2B5EF4-FFF2-40B4-BE49-F238E27FC236}">
                <a16:creationId xmlns:a16="http://schemas.microsoft.com/office/drawing/2014/main" id="{14D11B90-5670-4B5D-A761-B1F02520B350}"/>
              </a:ext>
            </a:extLst>
          </p:cNvPr>
          <p:cNvSpPr txBox="1"/>
          <p:nvPr/>
        </p:nvSpPr>
        <p:spPr>
          <a:xfrm>
            <a:off x="156431" y="3883917"/>
            <a:ext cx="3748819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ct val="107000"/>
              </a:lnSpc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Opprett avtale</a:t>
            </a:r>
          </a:p>
          <a:p>
            <a:pPr lvl="1">
              <a:lnSpc>
                <a:spcPct val="107000"/>
              </a:lnSpc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2010 Næring kost +25%</a:t>
            </a:r>
          </a:p>
        </p:txBody>
      </p:sp>
      <p:pic>
        <p:nvPicPr>
          <p:cNvPr id="12" name="Bilde 11">
            <a:extLst>
              <a:ext uri="{FF2B5EF4-FFF2-40B4-BE49-F238E27FC236}">
                <a16:creationId xmlns:a16="http://schemas.microsoft.com/office/drawing/2014/main" id="{9CFC1884-5022-405C-A55D-ED4D4E4E6DE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48150" y="5363193"/>
            <a:ext cx="7708096" cy="872998"/>
          </a:xfrm>
          <a:prstGeom prst="rect">
            <a:avLst/>
          </a:prstGeom>
        </p:spPr>
      </p:pic>
      <p:sp>
        <p:nvSpPr>
          <p:cNvPr id="21" name="TekstSylinder 20">
            <a:extLst>
              <a:ext uri="{FF2B5EF4-FFF2-40B4-BE49-F238E27FC236}">
                <a16:creationId xmlns:a16="http://schemas.microsoft.com/office/drawing/2014/main" id="{D9263DC3-6D04-4EEC-AEAA-9DA883943B6B}"/>
              </a:ext>
            </a:extLst>
          </p:cNvPr>
          <p:cNvSpPr txBox="1"/>
          <p:nvPr/>
        </p:nvSpPr>
        <p:spPr>
          <a:xfrm>
            <a:off x="235754" y="5383365"/>
            <a:ext cx="3748819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ct val="107000"/>
              </a:lnSpc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Opprett avtale</a:t>
            </a:r>
          </a:p>
          <a:p>
            <a:pPr lvl="1">
              <a:lnSpc>
                <a:spcPct val="107000"/>
              </a:lnSpc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2001 Kundepris</a:t>
            </a:r>
          </a:p>
        </p:txBody>
      </p:sp>
    </p:spTree>
    <p:extLst>
      <p:ext uri="{BB962C8B-B14F-4D97-AF65-F5344CB8AC3E}">
        <p14:creationId xmlns:p14="http://schemas.microsoft.com/office/powerpoint/2010/main" val="3935245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4B49850F-154E-461D-8F23-916C75C36E6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l="8354" t="12467" r="12334" b="-1"/>
          <a:stretch/>
        </p:blipFill>
        <p:spPr>
          <a:xfrm>
            <a:off x="1140607" y="0"/>
            <a:ext cx="11046819" cy="6858000"/>
          </a:xfrm>
          <a:prstGeom prst="rect">
            <a:avLst/>
          </a:prstGeom>
          <a:noFill/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Bilde 6" descr="Et bilde som inneholder tekst&#10;&#10;Automatisk generert beskrivelse">
            <a:extLst>
              <a:ext uri="{FF2B5EF4-FFF2-40B4-BE49-F238E27FC236}">
                <a16:creationId xmlns:a16="http://schemas.microsoft.com/office/drawing/2014/main" id="{28EA3140-5053-4450-ABB9-26C498CFE4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1094" y="6297103"/>
            <a:ext cx="985152" cy="401942"/>
          </a:xfrm>
          <a:prstGeom prst="rect">
            <a:avLst/>
          </a:prstGeom>
        </p:spPr>
      </p:pic>
      <p:sp>
        <p:nvSpPr>
          <p:cNvPr id="3" name="TekstSylinder 2">
            <a:extLst>
              <a:ext uri="{FF2B5EF4-FFF2-40B4-BE49-F238E27FC236}">
                <a16:creationId xmlns:a16="http://schemas.microsoft.com/office/drawing/2014/main" id="{53906789-0AB3-478F-B0A6-5772C655A8EE}"/>
              </a:ext>
            </a:extLst>
          </p:cNvPr>
          <p:cNvSpPr txBox="1"/>
          <p:nvPr/>
        </p:nvSpPr>
        <p:spPr>
          <a:xfrm>
            <a:off x="838200" y="2434201"/>
            <a:ext cx="3894221" cy="3742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</a:pPr>
            <a:endParaRPr lang="en-US" sz="2000" dirty="0"/>
          </a:p>
        </p:txBody>
      </p: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764D0360-5F12-431A-B1F7-93270C2AF129}"/>
              </a:ext>
            </a:extLst>
          </p:cNvPr>
          <p:cNvSpPr txBox="1"/>
          <p:nvPr/>
        </p:nvSpPr>
        <p:spPr>
          <a:xfrm>
            <a:off x="485460" y="422686"/>
            <a:ext cx="1310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Oppgave</a:t>
            </a:r>
            <a:endParaRPr kumimoji="0" lang="nb-NO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ekstSylinder 17">
            <a:extLst>
              <a:ext uri="{FF2B5EF4-FFF2-40B4-BE49-F238E27FC236}">
                <a16:creationId xmlns:a16="http://schemas.microsoft.com/office/drawing/2014/main" id="{455A5A7E-29F7-4B4B-9023-33E9B106CF4B}"/>
              </a:ext>
            </a:extLst>
          </p:cNvPr>
          <p:cNvSpPr txBox="1"/>
          <p:nvPr/>
        </p:nvSpPr>
        <p:spPr>
          <a:xfrm>
            <a:off x="5233308" y="520212"/>
            <a:ext cx="6123214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1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Det er viktig at vi legger </a:t>
            </a:r>
            <a:r>
              <a:rPr kumimoji="0" lang="nb-NO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innformasjonen</a:t>
            </a:r>
            <a:r>
              <a:rPr kumimoji="0" lang="nb-NO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, slik jeg har beskrevet i oppgavene. Vi skal bruke dette senere i kurset.</a:t>
            </a:r>
          </a:p>
        </p:txBody>
      </p:sp>
      <p:sp>
        <p:nvSpPr>
          <p:cNvPr id="20" name="TekstSylinder 19">
            <a:extLst>
              <a:ext uri="{FF2B5EF4-FFF2-40B4-BE49-F238E27FC236}">
                <a16:creationId xmlns:a16="http://schemas.microsoft.com/office/drawing/2014/main" id="{C843B440-8182-4887-84F2-E90A26C77D3D}"/>
              </a:ext>
            </a:extLst>
          </p:cNvPr>
          <p:cNvSpPr txBox="1"/>
          <p:nvPr/>
        </p:nvSpPr>
        <p:spPr>
          <a:xfrm>
            <a:off x="483934" y="1049606"/>
            <a:ext cx="20642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Fakturalinjeregler</a:t>
            </a:r>
          </a:p>
        </p:txBody>
      </p:sp>
      <p:sp>
        <p:nvSpPr>
          <p:cNvPr id="17" name="TekstSylinder 16">
            <a:extLst>
              <a:ext uri="{FF2B5EF4-FFF2-40B4-BE49-F238E27FC236}">
                <a16:creationId xmlns:a16="http://schemas.microsoft.com/office/drawing/2014/main" id="{D1ED1942-0CB4-472D-811A-489EA3F3B3EB}"/>
              </a:ext>
            </a:extLst>
          </p:cNvPr>
          <p:cNvSpPr txBox="1"/>
          <p:nvPr/>
        </p:nvSpPr>
        <p:spPr>
          <a:xfrm>
            <a:off x="156431" y="1778308"/>
            <a:ext cx="2575305" cy="12646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ct val="107000"/>
              </a:lnSpc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Opprett fakturalinjerelene som beskrevet i tabellen</a:t>
            </a:r>
          </a:p>
        </p:txBody>
      </p:sp>
      <p:pic>
        <p:nvPicPr>
          <p:cNvPr id="2" name="Bilde 1">
            <a:extLst>
              <a:ext uri="{FF2B5EF4-FFF2-40B4-BE49-F238E27FC236}">
                <a16:creationId xmlns:a16="http://schemas.microsoft.com/office/drawing/2014/main" id="{1EA5E932-9D44-45D3-B1F1-41BCB9E693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83632" y="1769651"/>
            <a:ext cx="8551898" cy="451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897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4B49850F-154E-461D-8F23-916C75C36E6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l="8354" t="12467" r="12334" b="-1"/>
          <a:stretch/>
        </p:blipFill>
        <p:spPr>
          <a:xfrm>
            <a:off x="1140607" y="0"/>
            <a:ext cx="11046819" cy="6858000"/>
          </a:xfrm>
          <a:prstGeom prst="rect">
            <a:avLst/>
          </a:prstGeom>
          <a:noFill/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Bilde 6" descr="Et bilde som inneholder tekst&#10;&#10;Automatisk generert beskrivelse">
            <a:extLst>
              <a:ext uri="{FF2B5EF4-FFF2-40B4-BE49-F238E27FC236}">
                <a16:creationId xmlns:a16="http://schemas.microsoft.com/office/drawing/2014/main" id="{28EA3140-5053-4450-ABB9-26C498CFE4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1094" y="6297103"/>
            <a:ext cx="985152" cy="401942"/>
          </a:xfrm>
          <a:prstGeom prst="rect">
            <a:avLst/>
          </a:prstGeom>
        </p:spPr>
      </p:pic>
      <p:sp>
        <p:nvSpPr>
          <p:cNvPr id="3" name="TekstSylinder 2">
            <a:extLst>
              <a:ext uri="{FF2B5EF4-FFF2-40B4-BE49-F238E27FC236}">
                <a16:creationId xmlns:a16="http://schemas.microsoft.com/office/drawing/2014/main" id="{53906789-0AB3-478F-B0A6-5772C655A8EE}"/>
              </a:ext>
            </a:extLst>
          </p:cNvPr>
          <p:cNvSpPr txBox="1"/>
          <p:nvPr/>
        </p:nvSpPr>
        <p:spPr>
          <a:xfrm>
            <a:off x="838200" y="2434201"/>
            <a:ext cx="3894221" cy="3742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</a:pPr>
            <a:endParaRPr lang="en-US" sz="2000" dirty="0"/>
          </a:p>
        </p:txBody>
      </p: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764D0360-5F12-431A-B1F7-93270C2AF129}"/>
              </a:ext>
            </a:extLst>
          </p:cNvPr>
          <p:cNvSpPr txBox="1"/>
          <p:nvPr/>
        </p:nvSpPr>
        <p:spPr>
          <a:xfrm>
            <a:off x="485460" y="422686"/>
            <a:ext cx="1310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Oppgave</a:t>
            </a:r>
            <a:endParaRPr kumimoji="0" lang="nb-NO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ekstSylinder 17">
            <a:extLst>
              <a:ext uri="{FF2B5EF4-FFF2-40B4-BE49-F238E27FC236}">
                <a16:creationId xmlns:a16="http://schemas.microsoft.com/office/drawing/2014/main" id="{455A5A7E-29F7-4B4B-9023-33E9B106CF4B}"/>
              </a:ext>
            </a:extLst>
          </p:cNvPr>
          <p:cNvSpPr txBox="1"/>
          <p:nvPr/>
        </p:nvSpPr>
        <p:spPr>
          <a:xfrm>
            <a:off x="5233308" y="520212"/>
            <a:ext cx="6123214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1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Det er viktig at vi legger </a:t>
            </a:r>
            <a:r>
              <a:rPr kumimoji="0" lang="nb-NO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innformasjonen</a:t>
            </a:r>
            <a:r>
              <a:rPr kumimoji="0" lang="nb-NO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, slik jeg har beskrevet i oppgavene. Vi skal bruke dette senere i kurset.</a:t>
            </a:r>
          </a:p>
        </p:txBody>
      </p:sp>
      <p:sp>
        <p:nvSpPr>
          <p:cNvPr id="20" name="TekstSylinder 19">
            <a:extLst>
              <a:ext uri="{FF2B5EF4-FFF2-40B4-BE49-F238E27FC236}">
                <a16:creationId xmlns:a16="http://schemas.microsoft.com/office/drawing/2014/main" id="{C843B440-8182-4887-84F2-E90A26C77D3D}"/>
              </a:ext>
            </a:extLst>
          </p:cNvPr>
          <p:cNvSpPr txBox="1"/>
          <p:nvPr/>
        </p:nvSpPr>
        <p:spPr>
          <a:xfrm>
            <a:off x="483934" y="1049606"/>
            <a:ext cx="20642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Fakturalinjeregler</a:t>
            </a:r>
          </a:p>
        </p:txBody>
      </p:sp>
      <p:sp>
        <p:nvSpPr>
          <p:cNvPr id="17" name="TekstSylinder 16">
            <a:extLst>
              <a:ext uri="{FF2B5EF4-FFF2-40B4-BE49-F238E27FC236}">
                <a16:creationId xmlns:a16="http://schemas.microsoft.com/office/drawing/2014/main" id="{D1ED1942-0CB4-472D-811A-489EA3F3B3EB}"/>
              </a:ext>
            </a:extLst>
          </p:cNvPr>
          <p:cNvSpPr txBox="1"/>
          <p:nvPr/>
        </p:nvSpPr>
        <p:spPr>
          <a:xfrm>
            <a:off x="156431" y="1778308"/>
            <a:ext cx="2575305" cy="12646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ct val="107000"/>
              </a:lnSpc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Opprett fakturalinjerelene som beskrevet i tabellen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96156914-0A08-49D4-BD24-3B093E9D99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82107" y="1765986"/>
            <a:ext cx="9205912" cy="4492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046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4B49850F-154E-461D-8F23-916C75C36E6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l="8354" t="12467" r="12334" b="-1"/>
          <a:stretch/>
        </p:blipFill>
        <p:spPr>
          <a:xfrm>
            <a:off x="1140607" y="0"/>
            <a:ext cx="11046819" cy="6858000"/>
          </a:xfrm>
          <a:prstGeom prst="rect">
            <a:avLst/>
          </a:prstGeom>
          <a:noFill/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Bilde 6" descr="Et bilde som inneholder tekst&#10;&#10;Automatisk generert beskrivelse">
            <a:extLst>
              <a:ext uri="{FF2B5EF4-FFF2-40B4-BE49-F238E27FC236}">
                <a16:creationId xmlns:a16="http://schemas.microsoft.com/office/drawing/2014/main" id="{28EA3140-5053-4450-ABB9-26C498CFE4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1094" y="6297103"/>
            <a:ext cx="985152" cy="401942"/>
          </a:xfrm>
          <a:prstGeom prst="rect">
            <a:avLst/>
          </a:prstGeom>
        </p:spPr>
      </p:pic>
      <p:sp>
        <p:nvSpPr>
          <p:cNvPr id="3" name="TekstSylinder 2">
            <a:extLst>
              <a:ext uri="{FF2B5EF4-FFF2-40B4-BE49-F238E27FC236}">
                <a16:creationId xmlns:a16="http://schemas.microsoft.com/office/drawing/2014/main" id="{53906789-0AB3-478F-B0A6-5772C655A8EE}"/>
              </a:ext>
            </a:extLst>
          </p:cNvPr>
          <p:cNvSpPr txBox="1"/>
          <p:nvPr/>
        </p:nvSpPr>
        <p:spPr>
          <a:xfrm>
            <a:off x="838200" y="2434201"/>
            <a:ext cx="3894221" cy="3742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</a:pPr>
            <a:endParaRPr lang="en-US" sz="2000" dirty="0"/>
          </a:p>
        </p:txBody>
      </p: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764D0360-5F12-431A-B1F7-93270C2AF129}"/>
              </a:ext>
            </a:extLst>
          </p:cNvPr>
          <p:cNvSpPr txBox="1"/>
          <p:nvPr/>
        </p:nvSpPr>
        <p:spPr>
          <a:xfrm>
            <a:off x="485460" y="422686"/>
            <a:ext cx="1310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Oppgave</a:t>
            </a:r>
            <a:endParaRPr kumimoji="0" lang="nb-NO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ekstSylinder 17">
            <a:extLst>
              <a:ext uri="{FF2B5EF4-FFF2-40B4-BE49-F238E27FC236}">
                <a16:creationId xmlns:a16="http://schemas.microsoft.com/office/drawing/2014/main" id="{455A5A7E-29F7-4B4B-9023-33E9B106CF4B}"/>
              </a:ext>
            </a:extLst>
          </p:cNvPr>
          <p:cNvSpPr txBox="1"/>
          <p:nvPr/>
        </p:nvSpPr>
        <p:spPr>
          <a:xfrm>
            <a:off x="5233308" y="520212"/>
            <a:ext cx="6123214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1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Det er viktig at vi legger </a:t>
            </a:r>
            <a:r>
              <a:rPr kumimoji="0" lang="nb-NO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innformasjonen</a:t>
            </a:r>
            <a:r>
              <a:rPr kumimoji="0" lang="nb-NO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, slik jeg har beskrevet i oppgavene. Vi skal bruke dette senere i kurset.</a:t>
            </a:r>
          </a:p>
        </p:txBody>
      </p:sp>
      <p:sp>
        <p:nvSpPr>
          <p:cNvPr id="20" name="TekstSylinder 19">
            <a:extLst>
              <a:ext uri="{FF2B5EF4-FFF2-40B4-BE49-F238E27FC236}">
                <a16:creationId xmlns:a16="http://schemas.microsoft.com/office/drawing/2014/main" id="{C843B440-8182-4887-84F2-E90A26C77D3D}"/>
              </a:ext>
            </a:extLst>
          </p:cNvPr>
          <p:cNvSpPr txBox="1"/>
          <p:nvPr/>
        </p:nvSpPr>
        <p:spPr>
          <a:xfrm>
            <a:off x="483934" y="1049606"/>
            <a:ext cx="23287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Fakturaoppsett POG</a:t>
            </a:r>
          </a:p>
        </p:txBody>
      </p:sp>
      <p:sp>
        <p:nvSpPr>
          <p:cNvPr id="17" name="TekstSylinder 16">
            <a:extLst>
              <a:ext uri="{FF2B5EF4-FFF2-40B4-BE49-F238E27FC236}">
                <a16:creationId xmlns:a16="http://schemas.microsoft.com/office/drawing/2014/main" id="{D1ED1942-0CB4-472D-811A-489EA3F3B3EB}"/>
              </a:ext>
            </a:extLst>
          </p:cNvPr>
          <p:cNvSpPr txBox="1"/>
          <p:nvPr/>
        </p:nvSpPr>
        <p:spPr>
          <a:xfrm>
            <a:off x="156431" y="1778308"/>
            <a:ext cx="5730019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ct val="107000"/>
              </a:lnSpc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Opprett fakturaoppsettene som i tabellen</a:t>
            </a:r>
          </a:p>
        </p:txBody>
      </p:sp>
      <p:pic>
        <p:nvPicPr>
          <p:cNvPr id="2" name="Bilde 1">
            <a:extLst>
              <a:ext uri="{FF2B5EF4-FFF2-40B4-BE49-F238E27FC236}">
                <a16:creationId xmlns:a16="http://schemas.microsoft.com/office/drawing/2014/main" id="{898B438F-164F-4E99-916B-D8A598BB25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73946" y="2468055"/>
            <a:ext cx="10782300" cy="3848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5430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4B49850F-154E-461D-8F23-916C75C36E6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l="8354" t="12467" r="12334" b="-1"/>
          <a:stretch/>
        </p:blipFill>
        <p:spPr>
          <a:xfrm>
            <a:off x="1140607" y="0"/>
            <a:ext cx="11046819" cy="6858000"/>
          </a:xfrm>
          <a:prstGeom prst="rect">
            <a:avLst/>
          </a:prstGeom>
          <a:noFill/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Bilde 6" descr="Et bilde som inneholder tekst&#10;&#10;Automatisk generert beskrivelse">
            <a:extLst>
              <a:ext uri="{FF2B5EF4-FFF2-40B4-BE49-F238E27FC236}">
                <a16:creationId xmlns:a16="http://schemas.microsoft.com/office/drawing/2014/main" id="{28EA3140-5053-4450-ABB9-26C498CFE4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1094" y="6297103"/>
            <a:ext cx="985152" cy="401942"/>
          </a:xfrm>
          <a:prstGeom prst="rect">
            <a:avLst/>
          </a:prstGeom>
        </p:spPr>
      </p:pic>
      <p:sp>
        <p:nvSpPr>
          <p:cNvPr id="3" name="TekstSylinder 2">
            <a:extLst>
              <a:ext uri="{FF2B5EF4-FFF2-40B4-BE49-F238E27FC236}">
                <a16:creationId xmlns:a16="http://schemas.microsoft.com/office/drawing/2014/main" id="{53906789-0AB3-478F-B0A6-5772C655A8EE}"/>
              </a:ext>
            </a:extLst>
          </p:cNvPr>
          <p:cNvSpPr txBox="1"/>
          <p:nvPr/>
        </p:nvSpPr>
        <p:spPr>
          <a:xfrm>
            <a:off x="838200" y="2434201"/>
            <a:ext cx="3894221" cy="3742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</a:pPr>
            <a:endParaRPr lang="en-US" sz="2000" dirty="0"/>
          </a:p>
        </p:txBody>
      </p: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764D0360-5F12-431A-B1F7-93270C2AF129}"/>
              </a:ext>
            </a:extLst>
          </p:cNvPr>
          <p:cNvSpPr txBox="1"/>
          <p:nvPr/>
        </p:nvSpPr>
        <p:spPr>
          <a:xfrm>
            <a:off x="485460" y="422686"/>
            <a:ext cx="1310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Oppgave</a:t>
            </a:r>
            <a:endParaRPr kumimoji="0" lang="nb-NO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ekstSylinder 17">
            <a:extLst>
              <a:ext uri="{FF2B5EF4-FFF2-40B4-BE49-F238E27FC236}">
                <a16:creationId xmlns:a16="http://schemas.microsoft.com/office/drawing/2014/main" id="{455A5A7E-29F7-4B4B-9023-33E9B106CF4B}"/>
              </a:ext>
            </a:extLst>
          </p:cNvPr>
          <p:cNvSpPr txBox="1"/>
          <p:nvPr/>
        </p:nvSpPr>
        <p:spPr>
          <a:xfrm>
            <a:off x="5233308" y="520212"/>
            <a:ext cx="6123214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1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Det er viktig at vi legger </a:t>
            </a:r>
            <a:r>
              <a:rPr kumimoji="0" lang="nb-NO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innformasjonen</a:t>
            </a:r>
            <a:r>
              <a:rPr kumimoji="0" lang="nb-NO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, slik jeg har beskrevet i oppgavene. Vi skal bruke dette senere i kurset.</a:t>
            </a:r>
          </a:p>
        </p:txBody>
      </p:sp>
      <p:sp>
        <p:nvSpPr>
          <p:cNvPr id="20" name="TekstSylinder 19">
            <a:extLst>
              <a:ext uri="{FF2B5EF4-FFF2-40B4-BE49-F238E27FC236}">
                <a16:creationId xmlns:a16="http://schemas.microsoft.com/office/drawing/2014/main" id="{C843B440-8182-4887-84F2-E90A26C77D3D}"/>
              </a:ext>
            </a:extLst>
          </p:cNvPr>
          <p:cNvSpPr txBox="1"/>
          <p:nvPr/>
        </p:nvSpPr>
        <p:spPr>
          <a:xfrm>
            <a:off x="483934" y="1049606"/>
            <a:ext cx="22229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Fakturaoppsett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</a:t>
            </a:r>
            <a:endParaRPr kumimoji="0" lang="nb-NO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kstSylinder 16">
            <a:extLst>
              <a:ext uri="{FF2B5EF4-FFF2-40B4-BE49-F238E27FC236}">
                <a16:creationId xmlns:a16="http://schemas.microsoft.com/office/drawing/2014/main" id="{D1ED1942-0CB4-472D-811A-489EA3F3B3EB}"/>
              </a:ext>
            </a:extLst>
          </p:cNvPr>
          <p:cNvSpPr txBox="1"/>
          <p:nvPr/>
        </p:nvSpPr>
        <p:spPr>
          <a:xfrm>
            <a:off x="156431" y="1778308"/>
            <a:ext cx="5730019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ct val="107000"/>
              </a:lnSpc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Opprett fakturaoppsettene som i tabellen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0F19DB49-ED40-45F6-B8A8-5B563C93FD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0394" y="2499322"/>
            <a:ext cx="10782300" cy="3486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90653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sjon1" id="{A9854A7A-6B1B-4DAE-920D-CB96D692BED6}" vid="{EA216FEE-C563-4205-9B74-1F5CB668790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36201</TotalTime>
  <Words>972</Words>
  <Application>Microsoft Office PowerPoint</Application>
  <PresentationFormat>Widescreen</PresentationFormat>
  <Paragraphs>454</Paragraphs>
  <Slides>8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Office-tema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Kay Mydland</dc:creator>
  <cp:lastModifiedBy>Kay Mydland</cp:lastModifiedBy>
  <cp:revision>38</cp:revision>
  <dcterms:created xsi:type="dcterms:W3CDTF">2021-08-03T13:31:16Z</dcterms:created>
  <dcterms:modified xsi:type="dcterms:W3CDTF">2022-02-16T07:49:35Z</dcterms:modified>
</cp:coreProperties>
</file>