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48" r:id="rId4"/>
    <p:sldId id="449" r:id="rId5"/>
    <p:sldId id="450" r:id="rId6"/>
    <p:sldId id="451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48"/>
            <p14:sldId id="449"/>
            <p14:sldId id="450"/>
            <p14:sldId id="45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807" autoAdjust="0"/>
  </p:normalViewPr>
  <p:slideViewPr>
    <p:cSldViewPr snapToGrid="0">
      <p:cViewPr varScale="1">
        <p:scale>
          <a:sx n="156" d="100"/>
          <a:sy n="156" d="100"/>
        </p:scale>
        <p:origin x="204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17.02.2022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17.02.2022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5910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Prosjekt og ordre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Prosjekt</a:t>
            </a: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og Ordre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Gjennomgang av de forskjellige delene på prosjekt og ordre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Hvordan opprette et prosjekt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Hvordan opprette en kunde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Hvordan opprette en ordre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Importer inngående faktura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Lage manuelle pakksedler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Føre timer i Contracting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Timeføring i SC Mobil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Fører varer i SC Mobil</a:t>
            </a: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et prosjekt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en ordre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Legge inn ny kunde ved opprettelse av ordre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Ta inn og godkjenne faktura i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regnskapsystem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Kontrollere at faktura er kommet inn på ordre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Føre timer i Contracting på 3 ansatte.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Legge til </a:t>
            </a: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timer og </a:t>
            </a: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produkter i SC Mobil (synk før og etter).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Sjekk at timer og materiell er kommet til ordren.</a:t>
            </a: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212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4 del 2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055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Prosjekt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457599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et prosjekt. </a:t>
            </a:r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93536B4F-EA5C-4B82-AABB-13A0B1FFA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449567"/>
              </p:ext>
            </p:extLst>
          </p:nvPr>
        </p:nvGraphicFramePr>
        <p:xfrm>
          <a:off x="3958869" y="1606001"/>
          <a:ext cx="7467600" cy="2667000"/>
        </p:xfrm>
        <a:graphic>
          <a:graphicData uri="http://schemas.openxmlformats.org/drawingml/2006/table">
            <a:tbl>
              <a:tblPr/>
              <a:tblGrid>
                <a:gridCol w="2945148">
                  <a:extLst>
                    <a:ext uri="{9D8B030D-6E8A-4147-A177-3AD203B41FA5}">
                      <a16:colId xmlns:a16="http://schemas.microsoft.com/office/drawing/2014/main" val="3169128628"/>
                    </a:ext>
                  </a:extLst>
                </a:gridCol>
                <a:gridCol w="4522452">
                  <a:extLst>
                    <a:ext uri="{9D8B030D-6E8A-4147-A177-3AD203B41FA5}">
                      <a16:colId xmlns:a16="http://schemas.microsoft.com/office/drawing/2014/main" val="2515166395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Felter i CW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Legg inn informasjon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0199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Prosjektnr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83230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Prosjektnavn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Diverse små service ordre 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74807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Avdeling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Produksjon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90181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Beskrivelse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 opprettes alle små serviceordre for 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6716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01.01.2022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95125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Slutt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31.12.2022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65658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Materialavtale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Privatkunder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47015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Timeavtale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Privatkunder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209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802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Ordre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457599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et ordre og kunde </a:t>
            </a:r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BE671601-E35A-4DCE-A1E1-F9FEC90D6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815917"/>
              </p:ext>
            </p:extLst>
          </p:nvPr>
        </p:nvGraphicFramePr>
        <p:xfrm>
          <a:off x="3958869" y="1712339"/>
          <a:ext cx="7467600" cy="3257550"/>
        </p:xfrm>
        <a:graphic>
          <a:graphicData uri="http://schemas.openxmlformats.org/drawingml/2006/table">
            <a:tbl>
              <a:tblPr/>
              <a:tblGrid>
                <a:gridCol w="2945148">
                  <a:extLst>
                    <a:ext uri="{9D8B030D-6E8A-4147-A177-3AD203B41FA5}">
                      <a16:colId xmlns:a16="http://schemas.microsoft.com/office/drawing/2014/main" val="3157391724"/>
                    </a:ext>
                  </a:extLst>
                </a:gridCol>
                <a:gridCol w="4522452">
                  <a:extLst>
                    <a:ext uri="{9D8B030D-6E8A-4147-A177-3AD203B41FA5}">
                      <a16:colId xmlns:a16="http://schemas.microsoft.com/office/drawing/2014/main" val="393204317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Felter i CW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Legg inn informasjon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94165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Prosjektnr</a:t>
                      </a:r>
                      <a:endParaRPr lang="nb-N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448235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Kunde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Opprett deg selv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44989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Avdeling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Produksjon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56505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Ordrereferanse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 opprettes alle små serviceordre for 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863994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Ordrebeskrivelse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Sjekk av elektrisk anlegg.</a:t>
                      </a:r>
                      <a:b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Bytt ut defekte enheter.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1354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17.02.2022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77045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Slutt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18.02.2022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65527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Prosjektleder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Deg selv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20313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Jobbansvarlig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Deg selv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250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632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32177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 av inngående faktura</a:t>
            </a:r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14" name="TekstSylinder 13">
            <a:extLst>
              <a:ext uri="{FF2B5EF4-FFF2-40B4-BE49-F238E27FC236}">
                <a16:creationId xmlns:a16="http://schemas.microsoft.com/office/drawing/2014/main" id="{C1880B42-B4C2-431E-9E3E-33FF68D941C7}"/>
              </a:ext>
            </a:extLst>
          </p:cNvPr>
          <p:cNvSpPr txBox="1"/>
          <p:nvPr/>
        </p:nvSpPr>
        <p:spPr>
          <a:xfrm>
            <a:off x="219658" y="1614971"/>
            <a:ext cx="2830716" cy="482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Gå i økonomisystem og last inne inngående faktura.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Bruk faktura «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Invoice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1102221001»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Ligger i kursmappen.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NB. Husk å påfør riktig avdeling i POG før godkjenning.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Faktura må bokføres i økonomisystemet før den blir lest inn til Contracting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48EEFC0A-555D-4926-B373-FE8BFAEBD6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0262" y="3527700"/>
            <a:ext cx="4221815" cy="2695858"/>
          </a:xfrm>
          <a:prstGeom prst="rect">
            <a:avLst/>
          </a:prstGeom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0A9AB756-0020-4C59-B829-3A94EF2AEA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0262" y="1281316"/>
            <a:ext cx="4221815" cy="200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646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626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Timeføring Contracting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457599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Før disse timene på ordren</a:t>
            </a:r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FC9480FA-C82B-465C-9F0D-D2D4C2DBE610}"/>
              </a:ext>
            </a:extLst>
          </p:cNvPr>
          <p:cNvGraphicFramePr>
            <a:graphicFrameLocks noGrp="1"/>
          </p:cNvGraphicFramePr>
          <p:nvPr/>
        </p:nvGraphicFramePr>
        <p:xfrm>
          <a:off x="6036544" y="1249661"/>
          <a:ext cx="5270499" cy="1748790"/>
        </p:xfrm>
        <a:graphic>
          <a:graphicData uri="http://schemas.openxmlformats.org/drawingml/2006/table">
            <a:tbl>
              <a:tblPr/>
              <a:tblGrid>
                <a:gridCol w="761541">
                  <a:extLst>
                    <a:ext uri="{9D8B030D-6E8A-4147-A177-3AD203B41FA5}">
                      <a16:colId xmlns:a16="http://schemas.microsoft.com/office/drawing/2014/main" val="1329980445"/>
                    </a:ext>
                  </a:extLst>
                </a:gridCol>
                <a:gridCol w="1523082">
                  <a:extLst>
                    <a:ext uri="{9D8B030D-6E8A-4147-A177-3AD203B41FA5}">
                      <a16:colId xmlns:a16="http://schemas.microsoft.com/office/drawing/2014/main" val="1481516915"/>
                    </a:ext>
                  </a:extLst>
                </a:gridCol>
                <a:gridCol w="1208947">
                  <a:extLst>
                    <a:ext uri="{9D8B030D-6E8A-4147-A177-3AD203B41FA5}">
                      <a16:colId xmlns:a16="http://schemas.microsoft.com/office/drawing/2014/main" val="3329751237"/>
                    </a:ext>
                  </a:extLst>
                </a:gridCol>
                <a:gridCol w="1015388">
                  <a:extLst>
                    <a:ext uri="{9D8B030D-6E8A-4147-A177-3AD203B41FA5}">
                      <a16:colId xmlns:a16="http://schemas.microsoft.com/office/drawing/2014/main" val="3781170666"/>
                    </a:ext>
                  </a:extLst>
                </a:gridCol>
                <a:gridCol w="761541">
                  <a:extLst>
                    <a:ext uri="{9D8B030D-6E8A-4147-A177-3AD203B41FA5}">
                      <a16:colId xmlns:a16="http://schemas.microsoft.com/office/drawing/2014/main" val="1370565988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Ansatt nr.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Lønnsart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76843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Frankrike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17.02.2022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65549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Frankrike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18.02.2022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96946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 Nederland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18.02.2022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26619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Espen Belgia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17.02.2022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798675"/>
                  </a:ext>
                </a:extLst>
              </a:tr>
            </a:tbl>
          </a:graphicData>
        </a:graphic>
      </p:graphicFrame>
      <p:sp>
        <p:nvSpPr>
          <p:cNvPr id="14" name="TekstSylinder 13">
            <a:extLst>
              <a:ext uri="{FF2B5EF4-FFF2-40B4-BE49-F238E27FC236}">
                <a16:creationId xmlns:a16="http://schemas.microsoft.com/office/drawing/2014/main" id="{C1880B42-B4C2-431E-9E3E-33FF68D941C7}"/>
              </a:ext>
            </a:extLst>
          </p:cNvPr>
          <p:cNvSpPr txBox="1"/>
          <p:nvPr/>
        </p:nvSpPr>
        <p:spPr>
          <a:xfrm>
            <a:off x="156431" y="3576681"/>
            <a:ext cx="2830716" cy="185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Før inn timer i SC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til produkter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AC4CB1B6-C01E-4214-93A6-CCED31100133}"/>
              </a:ext>
            </a:extLst>
          </p:cNvPr>
          <p:cNvSpPr txBox="1"/>
          <p:nvPr/>
        </p:nvSpPr>
        <p:spPr>
          <a:xfrm>
            <a:off x="483934" y="3176571"/>
            <a:ext cx="2205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Føring SpeedyCraft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1F32A9B6-12E7-473B-8404-766A6B2D5C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2122"/>
              </p:ext>
            </p:extLst>
          </p:nvPr>
        </p:nvGraphicFramePr>
        <p:xfrm>
          <a:off x="6036544" y="3445928"/>
          <a:ext cx="5270499" cy="1158240"/>
        </p:xfrm>
        <a:graphic>
          <a:graphicData uri="http://schemas.openxmlformats.org/drawingml/2006/table">
            <a:tbl>
              <a:tblPr/>
              <a:tblGrid>
                <a:gridCol w="761541">
                  <a:extLst>
                    <a:ext uri="{9D8B030D-6E8A-4147-A177-3AD203B41FA5}">
                      <a16:colId xmlns:a16="http://schemas.microsoft.com/office/drawing/2014/main" val="1302808263"/>
                    </a:ext>
                  </a:extLst>
                </a:gridCol>
                <a:gridCol w="1523082">
                  <a:extLst>
                    <a:ext uri="{9D8B030D-6E8A-4147-A177-3AD203B41FA5}">
                      <a16:colId xmlns:a16="http://schemas.microsoft.com/office/drawing/2014/main" val="3183701898"/>
                    </a:ext>
                  </a:extLst>
                </a:gridCol>
                <a:gridCol w="1208947">
                  <a:extLst>
                    <a:ext uri="{9D8B030D-6E8A-4147-A177-3AD203B41FA5}">
                      <a16:colId xmlns:a16="http://schemas.microsoft.com/office/drawing/2014/main" val="1530157425"/>
                    </a:ext>
                  </a:extLst>
                </a:gridCol>
                <a:gridCol w="1015388">
                  <a:extLst>
                    <a:ext uri="{9D8B030D-6E8A-4147-A177-3AD203B41FA5}">
                      <a16:colId xmlns:a16="http://schemas.microsoft.com/office/drawing/2014/main" val="355570555"/>
                    </a:ext>
                  </a:extLst>
                </a:gridCol>
                <a:gridCol w="761541">
                  <a:extLst>
                    <a:ext uri="{9D8B030D-6E8A-4147-A177-3AD203B41FA5}">
                      <a16:colId xmlns:a16="http://schemas.microsoft.com/office/drawing/2014/main" val="509891779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Ansatt nr.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Lønnsart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56017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Kursdeltaker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17.02.2022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58778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Kursdeltaker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18.02.2022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190122"/>
                  </a:ext>
                </a:extLst>
              </a:tr>
            </a:tbl>
          </a:graphicData>
        </a:graphic>
      </p:graphicFrame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C9749CC2-C3E4-48A7-8211-C831AFC6D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72186"/>
              </p:ext>
            </p:extLst>
          </p:nvPr>
        </p:nvGraphicFramePr>
        <p:xfrm>
          <a:off x="4372843" y="5051645"/>
          <a:ext cx="6934200" cy="895350"/>
        </p:xfrm>
        <a:graphic>
          <a:graphicData uri="http://schemas.openxmlformats.org/drawingml/2006/table">
            <a:tbl>
              <a:tblPr/>
              <a:tblGrid>
                <a:gridCol w="1129266">
                  <a:extLst>
                    <a:ext uri="{9D8B030D-6E8A-4147-A177-3AD203B41FA5}">
                      <a16:colId xmlns:a16="http://schemas.microsoft.com/office/drawing/2014/main" val="1278106009"/>
                    </a:ext>
                  </a:extLst>
                </a:gridCol>
                <a:gridCol w="4596366">
                  <a:extLst>
                    <a:ext uri="{9D8B030D-6E8A-4147-A177-3AD203B41FA5}">
                      <a16:colId xmlns:a16="http://schemas.microsoft.com/office/drawing/2014/main" val="4044571722"/>
                    </a:ext>
                  </a:extLst>
                </a:gridCol>
                <a:gridCol w="1208568">
                  <a:extLst>
                    <a:ext uri="{9D8B030D-6E8A-4147-A177-3AD203B41FA5}">
                      <a16:colId xmlns:a16="http://schemas.microsoft.com/office/drawing/2014/main" val="3738053044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Produktnr.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Varenavn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59155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1000000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ØLFLEX 2YSLCYK-JB3X1,5+3G0,2536439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10054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1600002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GLASSIKRING 5X20 250V K 0,05A7000134.0,05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477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74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56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Resultat på ordren</a:t>
            </a:r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55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37599</TotalTime>
  <Words>451</Words>
  <Application>Microsoft Office PowerPoint</Application>
  <PresentationFormat>Widescreen</PresentationFormat>
  <Paragraphs>144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45</cp:revision>
  <dcterms:created xsi:type="dcterms:W3CDTF">2021-08-03T13:31:16Z</dcterms:created>
  <dcterms:modified xsi:type="dcterms:W3CDTF">2022-02-17T10:25:32Z</dcterms:modified>
</cp:coreProperties>
</file>