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40" r:id="rId2"/>
    <p:sldId id="447" r:id="rId3"/>
    <p:sldId id="448" r:id="rId4"/>
    <p:sldId id="449" r:id="rId5"/>
    <p:sldId id="450" r:id="rId6"/>
    <p:sldId id="451" r:id="rId7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 inndeling" id="{9323D653-8838-47FE-8E9A-A307C4E1169D}">
          <p14:sldIdLst/>
        </p14:section>
        <p14:section name="Inndeling uten navn" id="{1C5B5C58-B663-4EDE-AF7D-E886AE67BB1C}">
          <p14:sldIdLst>
            <p14:sldId id="440"/>
            <p14:sldId id="447"/>
            <p14:sldId id="448"/>
            <p14:sldId id="449"/>
            <p14:sldId id="450"/>
            <p14:sldId id="45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n stil, ingen rutenet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68" autoAdjust="0"/>
    <p:restoredTop sz="96807" autoAdjust="0"/>
  </p:normalViewPr>
  <p:slideViewPr>
    <p:cSldViewPr snapToGrid="0">
      <p:cViewPr varScale="1">
        <p:scale>
          <a:sx n="156" d="100"/>
          <a:sy n="156" d="100"/>
        </p:scale>
        <p:origin x="204" y="15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C46A3AC-379E-49BB-B8C2-38B0C2C49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4FBD264-78D5-4F57-816A-11AA7EFB68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E49EC4E-0A04-4E78-A88B-3E04FEA44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7E7B9-8877-464E-8007-32DE4C8371F5}" type="datetimeFigureOut">
              <a:rPr lang="nb-NO" smtClean="0"/>
              <a:t>17.02.2022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7DA1005-EE0D-4EBE-A049-9799403F8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529D20E-6310-400C-8AE5-D701F71E6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C60DE-2ADD-4510-9D5D-F4161FC93A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61325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9E30D09E-19D4-4344-ADD1-D1D9D8BBD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37E00A7-411C-4568-A456-41F2A52A76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F9B4AC7-9949-4768-8AAF-B8ED413744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7E7B9-8877-464E-8007-32DE4C8371F5}" type="datetimeFigureOut">
              <a:rPr lang="nb-NO" smtClean="0"/>
              <a:t>17.02.2022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A50690B-091E-47D2-8F72-6E06047AA1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77FF11A-3A0E-4C29-BB12-990098195C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C60DE-2ADD-4510-9D5D-F4161FC93A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5337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2132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D0BB9A4B-A44B-462F-BD8B-2E1948E5C989}"/>
              </a:ext>
            </a:extLst>
          </p:cNvPr>
          <p:cNvSpPr txBox="1"/>
          <p:nvPr/>
        </p:nvSpPr>
        <p:spPr>
          <a:xfrm>
            <a:off x="159245" y="807459"/>
            <a:ext cx="8919441" cy="5910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Gjennomgang av Prosjekt og ordre</a:t>
            </a: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Prosjekt</a:t>
            </a:r>
            <a:r>
              <a:rPr lang="nb-NO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og Ordre</a:t>
            </a: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Gjennomgang av de forskjellige delene på prosjekt og ordre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Hvordan opprette et prosjekt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Hvordan opprette en kunde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Hvordan opprette en ordre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Importer inngående faktura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Lage manuelle pakksedler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Føre timer i Contracting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Timeføring i SC Mobil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Fører varer i SC Mobil</a:t>
            </a: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endParaRPr kumimoji="0" lang="nb-NO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2">
              <a:lnSpc>
                <a:spcPct val="107000"/>
              </a:lnSpc>
            </a:pPr>
            <a:endParaRPr lang="nb-NO" sz="800" dirty="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nb-NO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Oppgaver</a:t>
            </a:r>
            <a:endParaRPr kumimoji="0" lang="nb-NO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Opprette et prosjekt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Opprette en ordre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Legge inn ny kunde ved opprettelse av ordre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Ta inn og godkjenne faktura i </a:t>
            </a:r>
            <a:r>
              <a:rPr lang="nb-NO" sz="1400" dirty="0" err="1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regnskapsystem</a:t>
            </a:r>
            <a:endParaRPr lang="nb-NO" sz="1400" dirty="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Kontrollere at faktura er kommet inn på ordre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Føre timer i Contracting på 3 ansatte.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Legge til </a:t>
            </a: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timer og </a:t>
            </a: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produkter i SC Mobil (synk før og etter).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Sjekk at timer og materiell er kommet til ordren.</a:t>
            </a:r>
            <a:endParaRPr lang="nb-NO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1400" dirty="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kumimoji="0" lang="nb-NO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603736" y="294896"/>
            <a:ext cx="21203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Kursdag 4 del 2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6826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0607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485460" y="422686"/>
            <a:ext cx="131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Oppgave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55A5A7E-29F7-4B4B-9023-33E9B106CF4B}"/>
              </a:ext>
            </a:extLst>
          </p:cNvPr>
          <p:cNvSpPr txBox="1"/>
          <p:nvPr/>
        </p:nvSpPr>
        <p:spPr>
          <a:xfrm>
            <a:off x="5233308" y="520212"/>
            <a:ext cx="612321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Det er viktig at vi legger </a:t>
            </a:r>
            <a:r>
              <a:rPr kumimoji="0" lang="nb-NO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innformasjonen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slik jeg har beskrevet i oppgavene. Vi skal bruke dette senere i kurset.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C843B440-8182-4887-84F2-E90A26C77D3D}"/>
              </a:ext>
            </a:extLst>
          </p:cNvPr>
          <p:cNvSpPr txBox="1"/>
          <p:nvPr/>
        </p:nvSpPr>
        <p:spPr>
          <a:xfrm>
            <a:off x="483934" y="1049606"/>
            <a:ext cx="1055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Prosjekt</a:t>
            </a: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1ED1942-0CB4-472D-811A-489EA3F3B3EB}"/>
              </a:ext>
            </a:extLst>
          </p:cNvPr>
          <p:cNvSpPr txBox="1"/>
          <p:nvPr/>
        </p:nvSpPr>
        <p:spPr>
          <a:xfrm>
            <a:off x="156431" y="1606001"/>
            <a:ext cx="457599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Opprett et prosjekt. </a:t>
            </a:r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93536B4F-EA5C-4B82-AABB-13A0B1FFA9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3449567"/>
              </p:ext>
            </p:extLst>
          </p:nvPr>
        </p:nvGraphicFramePr>
        <p:xfrm>
          <a:off x="3958869" y="1606001"/>
          <a:ext cx="7467600" cy="2667000"/>
        </p:xfrm>
        <a:graphic>
          <a:graphicData uri="http://schemas.openxmlformats.org/drawingml/2006/table">
            <a:tbl>
              <a:tblPr/>
              <a:tblGrid>
                <a:gridCol w="2945148">
                  <a:extLst>
                    <a:ext uri="{9D8B030D-6E8A-4147-A177-3AD203B41FA5}">
                      <a16:colId xmlns:a16="http://schemas.microsoft.com/office/drawing/2014/main" val="3169128628"/>
                    </a:ext>
                  </a:extLst>
                </a:gridCol>
                <a:gridCol w="4522452">
                  <a:extLst>
                    <a:ext uri="{9D8B030D-6E8A-4147-A177-3AD203B41FA5}">
                      <a16:colId xmlns:a16="http://schemas.microsoft.com/office/drawing/2014/main" val="2515166395"/>
                    </a:ext>
                  </a:extLst>
                </a:gridCol>
              </a:tblGrid>
              <a:tr h="29527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Felter i CW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Legg inn informasjon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8801998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Prosjektnr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10000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6832306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Prosjektnavn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Diverse små service ordre 2022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9748075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Avdeling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Produksjon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901817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Beskrivelse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Her opprettes alle små serviceordre for 2022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2671602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Start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01.01.2022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951256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Slutt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31.12.2022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3656589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Materialavtale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Privatkunder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847015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Timeavtale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Privatkunder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2093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5230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0607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485460" y="422686"/>
            <a:ext cx="131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Oppgave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55A5A7E-29F7-4B4B-9023-33E9B106CF4B}"/>
              </a:ext>
            </a:extLst>
          </p:cNvPr>
          <p:cNvSpPr txBox="1"/>
          <p:nvPr/>
        </p:nvSpPr>
        <p:spPr>
          <a:xfrm>
            <a:off x="5233308" y="520212"/>
            <a:ext cx="612321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Det er viktig at vi legger </a:t>
            </a:r>
            <a:r>
              <a:rPr kumimoji="0" lang="nb-NO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innformasjonen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slik jeg har beskrevet i oppgavene. Vi skal bruke dette senere i kurset.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C843B440-8182-4887-84F2-E90A26C77D3D}"/>
              </a:ext>
            </a:extLst>
          </p:cNvPr>
          <p:cNvSpPr txBox="1"/>
          <p:nvPr/>
        </p:nvSpPr>
        <p:spPr>
          <a:xfrm>
            <a:off x="483934" y="1049606"/>
            <a:ext cx="8022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Ordre</a:t>
            </a: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1ED1942-0CB4-472D-811A-489EA3F3B3EB}"/>
              </a:ext>
            </a:extLst>
          </p:cNvPr>
          <p:cNvSpPr txBox="1"/>
          <p:nvPr/>
        </p:nvSpPr>
        <p:spPr>
          <a:xfrm>
            <a:off x="156431" y="1606001"/>
            <a:ext cx="457599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Opprett et ordre og kunde </a:t>
            </a:r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BE671601-E35A-4DCE-A1E1-F9FEC90D6D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2815917"/>
              </p:ext>
            </p:extLst>
          </p:nvPr>
        </p:nvGraphicFramePr>
        <p:xfrm>
          <a:off x="3958869" y="1712339"/>
          <a:ext cx="7467600" cy="3257550"/>
        </p:xfrm>
        <a:graphic>
          <a:graphicData uri="http://schemas.openxmlformats.org/drawingml/2006/table">
            <a:tbl>
              <a:tblPr/>
              <a:tblGrid>
                <a:gridCol w="2945148">
                  <a:extLst>
                    <a:ext uri="{9D8B030D-6E8A-4147-A177-3AD203B41FA5}">
                      <a16:colId xmlns:a16="http://schemas.microsoft.com/office/drawing/2014/main" val="3157391724"/>
                    </a:ext>
                  </a:extLst>
                </a:gridCol>
                <a:gridCol w="4522452">
                  <a:extLst>
                    <a:ext uri="{9D8B030D-6E8A-4147-A177-3AD203B41FA5}">
                      <a16:colId xmlns:a16="http://schemas.microsoft.com/office/drawing/2014/main" val="3932043173"/>
                    </a:ext>
                  </a:extLst>
                </a:gridCol>
              </a:tblGrid>
              <a:tr h="29527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Felter i CW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Legg inn informasjon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941654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Prosjektnr</a:t>
                      </a:r>
                      <a:endParaRPr lang="nb-N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10000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4482359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Kunde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Opprett deg selv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7449893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Avdeling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Produksjon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6565056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Ordrereferanse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Her opprettes alle små serviceordre for 2022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3863994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Ordrebeskrivelse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Sjekk av elektrisk anlegg.</a:t>
                      </a:r>
                      <a:b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Bytt ut defekte enheter.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13543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Start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17.02.2022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2770455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Slutt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18.02.2022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9655274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Prosjektleder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Deg selv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820313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Jobbansvarlig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Deg selv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52506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8632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0607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485460" y="422686"/>
            <a:ext cx="131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Oppgave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55A5A7E-29F7-4B4B-9023-33E9B106CF4B}"/>
              </a:ext>
            </a:extLst>
          </p:cNvPr>
          <p:cNvSpPr txBox="1"/>
          <p:nvPr/>
        </p:nvSpPr>
        <p:spPr>
          <a:xfrm>
            <a:off x="5233308" y="520212"/>
            <a:ext cx="612321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Det er viktig at vi legger </a:t>
            </a:r>
            <a:r>
              <a:rPr kumimoji="0" lang="nb-NO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innformasjonen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slik jeg har beskrevet i oppgavene. Vi skal bruke dette senere i kurset.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C843B440-8182-4887-84F2-E90A26C77D3D}"/>
              </a:ext>
            </a:extLst>
          </p:cNvPr>
          <p:cNvSpPr txBox="1"/>
          <p:nvPr/>
        </p:nvSpPr>
        <p:spPr>
          <a:xfrm>
            <a:off x="483934" y="1049606"/>
            <a:ext cx="32177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 av inngående faktura</a:t>
            </a:r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sp>
        <p:nvSpPr>
          <p:cNvPr id="14" name="TekstSylinder 13">
            <a:extLst>
              <a:ext uri="{FF2B5EF4-FFF2-40B4-BE49-F238E27FC236}">
                <a16:creationId xmlns:a16="http://schemas.microsoft.com/office/drawing/2014/main" id="{C1880B42-B4C2-431E-9E3E-33FF68D941C7}"/>
              </a:ext>
            </a:extLst>
          </p:cNvPr>
          <p:cNvSpPr txBox="1"/>
          <p:nvPr/>
        </p:nvSpPr>
        <p:spPr>
          <a:xfrm>
            <a:off x="219658" y="1614971"/>
            <a:ext cx="2830716" cy="4821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Gå i økonomisystem og last inne inngående faktura.</a:t>
            </a: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Bruk faktura «</a:t>
            </a:r>
            <a:r>
              <a:rPr lang="nb-NO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Invoice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1102221001»</a:t>
            </a:r>
          </a:p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Ligger i kursmappen.</a:t>
            </a: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NB. Husk å påfør riktig avdeling i POG før godkjenning.</a:t>
            </a: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Faktura må bokføres i økonomisystemet før den blir lest inn til Contracting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48EEFC0A-555D-4926-B373-FE8BFAEBD6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0262" y="3527700"/>
            <a:ext cx="4221815" cy="2695858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0A9AB756-0020-4C59-B829-3A94EF2AEA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0262" y="1281316"/>
            <a:ext cx="4221815" cy="20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646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0607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485460" y="422686"/>
            <a:ext cx="131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Oppgave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55A5A7E-29F7-4B4B-9023-33E9B106CF4B}"/>
              </a:ext>
            </a:extLst>
          </p:cNvPr>
          <p:cNvSpPr txBox="1"/>
          <p:nvPr/>
        </p:nvSpPr>
        <p:spPr>
          <a:xfrm>
            <a:off x="5233308" y="520212"/>
            <a:ext cx="612321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Det er viktig at vi legger </a:t>
            </a:r>
            <a:r>
              <a:rPr kumimoji="0" lang="nb-NO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innformasjonen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slik jeg har beskrevet i oppgavene. Vi skal bruke dette senere i kurset.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C843B440-8182-4887-84F2-E90A26C77D3D}"/>
              </a:ext>
            </a:extLst>
          </p:cNvPr>
          <p:cNvSpPr txBox="1"/>
          <p:nvPr/>
        </p:nvSpPr>
        <p:spPr>
          <a:xfrm>
            <a:off x="483934" y="1049606"/>
            <a:ext cx="26266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Timeføring Contracting</a:t>
            </a: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1ED1942-0CB4-472D-811A-489EA3F3B3EB}"/>
              </a:ext>
            </a:extLst>
          </p:cNvPr>
          <p:cNvSpPr txBox="1"/>
          <p:nvPr/>
        </p:nvSpPr>
        <p:spPr>
          <a:xfrm>
            <a:off x="156431" y="1606001"/>
            <a:ext cx="457599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Før disse timene på ordren</a:t>
            </a:r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FC9480FA-C82B-465C-9F0D-D2D4C2DBE610}"/>
              </a:ext>
            </a:extLst>
          </p:cNvPr>
          <p:cNvGraphicFramePr>
            <a:graphicFrameLocks noGrp="1"/>
          </p:cNvGraphicFramePr>
          <p:nvPr/>
        </p:nvGraphicFramePr>
        <p:xfrm>
          <a:off x="6036544" y="1249661"/>
          <a:ext cx="5270499" cy="1748790"/>
        </p:xfrm>
        <a:graphic>
          <a:graphicData uri="http://schemas.openxmlformats.org/drawingml/2006/table">
            <a:tbl>
              <a:tblPr/>
              <a:tblGrid>
                <a:gridCol w="761541">
                  <a:extLst>
                    <a:ext uri="{9D8B030D-6E8A-4147-A177-3AD203B41FA5}">
                      <a16:colId xmlns:a16="http://schemas.microsoft.com/office/drawing/2014/main" val="1329980445"/>
                    </a:ext>
                  </a:extLst>
                </a:gridCol>
                <a:gridCol w="1523082">
                  <a:extLst>
                    <a:ext uri="{9D8B030D-6E8A-4147-A177-3AD203B41FA5}">
                      <a16:colId xmlns:a16="http://schemas.microsoft.com/office/drawing/2014/main" val="1481516915"/>
                    </a:ext>
                  </a:extLst>
                </a:gridCol>
                <a:gridCol w="1208947">
                  <a:extLst>
                    <a:ext uri="{9D8B030D-6E8A-4147-A177-3AD203B41FA5}">
                      <a16:colId xmlns:a16="http://schemas.microsoft.com/office/drawing/2014/main" val="3329751237"/>
                    </a:ext>
                  </a:extLst>
                </a:gridCol>
                <a:gridCol w="1015388">
                  <a:extLst>
                    <a:ext uri="{9D8B030D-6E8A-4147-A177-3AD203B41FA5}">
                      <a16:colId xmlns:a16="http://schemas.microsoft.com/office/drawing/2014/main" val="3781170666"/>
                    </a:ext>
                  </a:extLst>
                </a:gridCol>
                <a:gridCol w="761541">
                  <a:extLst>
                    <a:ext uri="{9D8B030D-6E8A-4147-A177-3AD203B41FA5}">
                      <a16:colId xmlns:a16="http://schemas.microsoft.com/office/drawing/2014/main" val="1370565988"/>
                    </a:ext>
                  </a:extLst>
                </a:gridCol>
              </a:tblGrid>
              <a:tr h="29527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Ansatt nr.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Navn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Dato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Lønnsart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1768439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 Frankrike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17.02.2022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5655498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 Frankrike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18.02.2022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0969460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Pål Nederland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18.02.2022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126619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Espen Belgia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17.02.2022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5798675"/>
                  </a:ext>
                </a:extLst>
              </a:tr>
            </a:tbl>
          </a:graphicData>
        </a:graphic>
      </p:graphicFrame>
      <p:sp>
        <p:nvSpPr>
          <p:cNvPr id="14" name="TekstSylinder 13">
            <a:extLst>
              <a:ext uri="{FF2B5EF4-FFF2-40B4-BE49-F238E27FC236}">
                <a16:creationId xmlns:a16="http://schemas.microsoft.com/office/drawing/2014/main" id="{C1880B42-B4C2-431E-9E3E-33FF68D941C7}"/>
              </a:ext>
            </a:extLst>
          </p:cNvPr>
          <p:cNvSpPr txBox="1"/>
          <p:nvPr/>
        </p:nvSpPr>
        <p:spPr>
          <a:xfrm>
            <a:off x="156431" y="3576681"/>
            <a:ext cx="2830716" cy="1857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Før inn timer i SC</a:t>
            </a: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Legg til produkter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AC4CB1B6-C01E-4214-93A6-CCED31100133}"/>
              </a:ext>
            </a:extLst>
          </p:cNvPr>
          <p:cNvSpPr txBox="1"/>
          <p:nvPr/>
        </p:nvSpPr>
        <p:spPr>
          <a:xfrm>
            <a:off x="483934" y="3176571"/>
            <a:ext cx="22055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Føring SpeedyCraft</a:t>
            </a:r>
          </a:p>
        </p:txBody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1F32A9B6-12E7-473B-8404-766A6B2D5C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232122"/>
              </p:ext>
            </p:extLst>
          </p:nvPr>
        </p:nvGraphicFramePr>
        <p:xfrm>
          <a:off x="6036544" y="3445928"/>
          <a:ext cx="5270499" cy="1158240"/>
        </p:xfrm>
        <a:graphic>
          <a:graphicData uri="http://schemas.openxmlformats.org/drawingml/2006/table">
            <a:tbl>
              <a:tblPr/>
              <a:tblGrid>
                <a:gridCol w="761541">
                  <a:extLst>
                    <a:ext uri="{9D8B030D-6E8A-4147-A177-3AD203B41FA5}">
                      <a16:colId xmlns:a16="http://schemas.microsoft.com/office/drawing/2014/main" val="1302808263"/>
                    </a:ext>
                  </a:extLst>
                </a:gridCol>
                <a:gridCol w="1523082">
                  <a:extLst>
                    <a:ext uri="{9D8B030D-6E8A-4147-A177-3AD203B41FA5}">
                      <a16:colId xmlns:a16="http://schemas.microsoft.com/office/drawing/2014/main" val="3183701898"/>
                    </a:ext>
                  </a:extLst>
                </a:gridCol>
                <a:gridCol w="1208947">
                  <a:extLst>
                    <a:ext uri="{9D8B030D-6E8A-4147-A177-3AD203B41FA5}">
                      <a16:colId xmlns:a16="http://schemas.microsoft.com/office/drawing/2014/main" val="1530157425"/>
                    </a:ext>
                  </a:extLst>
                </a:gridCol>
                <a:gridCol w="1015388">
                  <a:extLst>
                    <a:ext uri="{9D8B030D-6E8A-4147-A177-3AD203B41FA5}">
                      <a16:colId xmlns:a16="http://schemas.microsoft.com/office/drawing/2014/main" val="355570555"/>
                    </a:ext>
                  </a:extLst>
                </a:gridCol>
                <a:gridCol w="761541">
                  <a:extLst>
                    <a:ext uri="{9D8B030D-6E8A-4147-A177-3AD203B41FA5}">
                      <a16:colId xmlns:a16="http://schemas.microsoft.com/office/drawing/2014/main" val="509891779"/>
                    </a:ext>
                  </a:extLst>
                </a:gridCol>
              </a:tblGrid>
              <a:tr h="29527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Ansatt nr.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Navn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Dato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Lønnsart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4560175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Kursdeltaker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17.02.2022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058778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Kursdeltaker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18.02.2022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2190122"/>
                  </a:ext>
                </a:extLst>
              </a:tr>
            </a:tbl>
          </a:graphicData>
        </a:graphic>
      </p:graphicFrame>
      <p:graphicFrame>
        <p:nvGraphicFramePr>
          <p:cNvPr id="9" name="Tabell 8">
            <a:extLst>
              <a:ext uri="{FF2B5EF4-FFF2-40B4-BE49-F238E27FC236}">
                <a16:creationId xmlns:a16="http://schemas.microsoft.com/office/drawing/2014/main" id="{C9749CC2-C3E4-48A7-8211-C831AFC6D4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1772186"/>
              </p:ext>
            </p:extLst>
          </p:nvPr>
        </p:nvGraphicFramePr>
        <p:xfrm>
          <a:off x="4372843" y="5051645"/>
          <a:ext cx="6934200" cy="895350"/>
        </p:xfrm>
        <a:graphic>
          <a:graphicData uri="http://schemas.openxmlformats.org/drawingml/2006/table">
            <a:tbl>
              <a:tblPr/>
              <a:tblGrid>
                <a:gridCol w="1129266">
                  <a:extLst>
                    <a:ext uri="{9D8B030D-6E8A-4147-A177-3AD203B41FA5}">
                      <a16:colId xmlns:a16="http://schemas.microsoft.com/office/drawing/2014/main" val="1278106009"/>
                    </a:ext>
                  </a:extLst>
                </a:gridCol>
                <a:gridCol w="4596366">
                  <a:extLst>
                    <a:ext uri="{9D8B030D-6E8A-4147-A177-3AD203B41FA5}">
                      <a16:colId xmlns:a16="http://schemas.microsoft.com/office/drawing/2014/main" val="4044571722"/>
                    </a:ext>
                  </a:extLst>
                </a:gridCol>
                <a:gridCol w="1208568">
                  <a:extLst>
                    <a:ext uri="{9D8B030D-6E8A-4147-A177-3AD203B41FA5}">
                      <a16:colId xmlns:a16="http://schemas.microsoft.com/office/drawing/2014/main" val="3738053044"/>
                    </a:ext>
                  </a:extLst>
                </a:gridCol>
              </a:tblGrid>
              <a:tr h="295275"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Produktnr.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Varenavn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5591559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1000000</a:t>
                      </a:r>
                    </a:p>
                  </a:txBody>
                  <a:tcPr marL="85725" marR="9525" marT="9525" marB="0" anchor="b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ØLFLEX 2YSLCYK-JB3X1,5+3G0,2536439</a:t>
                      </a:r>
                    </a:p>
                  </a:txBody>
                  <a:tcPr marL="857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85725" marT="9525" marB="0" anchor="b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810054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1600002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GLASSIKRING 5X20 250V K 0,05A7000134.0,05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85725" marT="9525" marB="0" anchor="ctr">
                    <a:lnL>
                      <a:noFill/>
                    </a:lnL>
                    <a:lnR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ED7D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14772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9744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0607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485460" y="422686"/>
            <a:ext cx="131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Oppgave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55A5A7E-29F7-4B4B-9023-33E9B106CF4B}"/>
              </a:ext>
            </a:extLst>
          </p:cNvPr>
          <p:cNvSpPr txBox="1"/>
          <p:nvPr/>
        </p:nvSpPr>
        <p:spPr>
          <a:xfrm>
            <a:off x="5233308" y="520212"/>
            <a:ext cx="612321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Det er viktig at vi legger </a:t>
            </a:r>
            <a:r>
              <a:rPr kumimoji="0" lang="nb-NO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innformasjonen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slik jeg har beskrevet i oppgavene. Vi skal bruke dette senere i kurset.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C843B440-8182-4887-84F2-E90A26C77D3D}"/>
              </a:ext>
            </a:extLst>
          </p:cNvPr>
          <p:cNvSpPr txBox="1"/>
          <p:nvPr/>
        </p:nvSpPr>
        <p:spPr>
          <a:xfrm>
            <a:off x="483934" y="1049606"/>
            <a:ext cx="21561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Resultat på ordren</a:t>
            </a:r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5553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1" id="{A9854A7A-6B1B-4DAE-920D-CB96D692BED6}" vid="{EA216FEE-C563-4205-9B74-1F5CB668790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37599</TotalTime>
  <Words>451</Words>
  <Application>Microsoft Office PowerPoint</Application>
  <PresentationFormat>Widescreen</PresentationFormat>
  <Paragraphs>144</Paragraphs>
  <Slides>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Kay Mydland</dc:creator>
  <cp:lastModifiedBy>Kay Mydland</cp:lastModifiedBy>
  <cp:revision>45</cp:revision>
  <dcterms:created xsi:type="dcterms:W3CDTF">2021-08-03T13:31:16Z</dcterms:created>
  <dcterms:modified xsi:type="dcterms:W3CDTF">2022-02-17T10:25:32Z</dcterms:modified>
</cp:coreProperties>
</file>